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66" r:id="rId3"/>
    <p:sldId id="346" r:id="rId4"/>
    <p:sldId id="435" r:id="rId5"/>
    <p:sldId id="257" r:id="rId6"/>
    <p:sldId id="273" r:id="rId7"/>
    <p:sldId id="261" r:id="rId8"/>
    <p:sldId id="267" r:id="rId9"/>
    <p:sldId id="268" r:id="rId10"/>
    <p:sldId id="364" r:id="rId11"/>
    <p:sldId id="365" r:id="rId12"/>
    <p:sldId id="263" r:id="rId13"/>
    <p:sldId id="266" r:id="rId14"/>
    <p:sldId id="265" r:id="rId15"/>
    <p:sldId id="274" r:id="rId16"/>
    <p:sldId id="275" r:id="rId17"/>
    <p:sldId id="276" r:id="rId18"/>
    <p:sldId id="264" r:id="rId19"/>
    <p:sldId id="269" r:id="rId20"/>
    <p:sldId id="271" r:id="rId21"/>
    <p:sldId id="258" r:id="rId22"/>
    <p:sldId id="350" r:id="rId23"/>
    <p:sldId id="349" r:id="rId24"/>
    <p:sldId id="351" r:id="rId25"/>
    <p:sldId id="352" r:id="rId26"/>
    <p:sldId id="348" r:id="rId27"/>
    <p:sldId id="353" r:id="rId28"/>
    <p:sldId id="354" r:id="rId29"/>
    <p:sldId id="367" r:id="rId30"/>
    <p:sldId id="421" r:id="rId31"/>
    <p:sldId id="371" r:id="rId32"/>
    <p:sldId id="355" r:id="rId33"/>
    <p:sldId id="345" r:id="rId34"/>
    <p:sldId id="436" r:id="rId35"/>
    <p:sldId id="474" r:id="rId36"/>
    <p:sldId id="363" r:id="rId37"/>
    <p:sldId id="358" r:id="rId38"/>
    <p:sldId id="475" r:id="rId39"/>
    <p:sldId id="4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2"/>
    <p:restoredTop sz="33931"/>
  </p:normalViewPr>
  <p:slideViewPr>
    <p:cSldViewPr snapToGrid="0" snapToObjects="1">
      <p:cViewPr varScale="1">
        <p:scale>
          <a:sx n="41" d="100"/>
          <a:sy n="41" d="100"/>
        </p:scale>
        <p:origin x="125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C5D31-C81C-423D-9C7D-3019C1DD791A}"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43D924C9-B878-4800-AC37-EDF5931326F8}">
      <dgm:prSet/>
      <dgm:spPr/>
      <dgm:t>
        <a:bodyPr/>
        <a:lstStyle/>
        <a:p>
          <a:r>
            <a:rPr lang="es-ES_tradnl" noProof="0" dirty="0"/>
            <a:t>Equipo</a:t>
          </a:r>
          <a:r>
            <a:rPr lang="es-ES_tradnl" dirty="0"/>
            <a:t> de Protección Personal</a:t>
          </a:r>
        </a:p>
      </dgm:t>
    </dgm:pt>
    <dgm:pt modelId="{7F465A62-E116-4D40-B51E-28D23D09B8AA}" type="parTrans" cxnId="{85B18DC0-B816-4387-B9A9-DA7D649AA944}">
      <dgm:prSet/>
      <dgm:spPr/>
      <dgm:t>
        <a:bodyPr/>
        <a:lstStyle/>
        <a:p>
          <a:endParaRPr lang="es-ES_tradnl" dirty="0"/>
        </a:p>
      </dgm:t>
    </dgm:pt>
    <dgm:pt modelId="{927767E1-BBEB-4763-A019-C89C78F21264}" type="sibTrans" cxnId="{85B18DC0-B816-4387-B9A9-DA7D649AA944}">
      <dgm:prSet/>
      <dgm:spPr/>
      <dgm:t>
        <a:bodyPr/>
        <a:lstStyle/>
        <a:p>
          <a:endParaRPr lang="es-ES_tradnl" dirty="0"/>
        </a:p>
      </dgm:t>
    </dgm:pt>
    <dgm:pt modelId="{7A36EAC9-C4BD-4478-8E08-7F889ACA68AB}">
      <dgm:prSet/>
      <dgm:spPr/>
      <dgm:t>
        <a:bodyPr/>
        <a:lstStyle/>
        <a:p>
          <a:r>
            <a:rPr lang="es-ES_tradnl" dirty="0"/>
            <a:t>Inspección de Seguridad de la Motosierra </a:t>
          </a:r>
        </a:p>
      </dgm:t>
    </dgm:pt>
    <dgm:pt modelId="{312BEF45-EE74-4D5D-AC89-D18862834F33}" type="parTrans" cxnId="{D8C3380B-BD55-48DB-97AC-A234FCD83897}">
      <dgm:prSet/>
      <dgm:spPr/>
      <dgm:t>
        <a:bodyPr/>
        <a:lstStyle/>
        <a:p>
          <a:endParaRPr lang="es-ES_tradnl" dirty="0"/>
        </a:p>
      </dgm:t>
    </dgm:pt>
    <dgm:pt modelId="{62986497-D8AC-4FB1-97A4-C05D9F2EB9C1}" type="sibTrans" cxnId="{D8C3380B-BD55-48DB-97AC-A234FCD83897}">
      <dgm:prSet/>
      <dgm:spPr/>
      <dgm:t>
        <a:bodyPr/>
        <a:lstStyle/>
        <a:p>
          <a:endParaRPr lang="es-ES_tradnl" dirty="0"/>
        </a:p>
      </dgm:t>
    </dgm:pt>
    <dgm:pt modelId="{09738B2E-5609-483C-920D-5E59A3B9D492}">
      <dgm:prSet/>
      <dgm:spPr/>
      <dgm:t>
        <a:bodyPr/>
        <a:lstStyle/>
        <a:p>
          <a:r>
            <a:rPr lang="es-ES_tradnl" dirty="0"/>
            <a:t>Transportación Segura </a:t>
          </a:r>
        </a:p>
      </dgm:t>
    </dgm:pt>
    <dgm:pt modelId="{46E72C86-B68C-4261-A433-7929F3D47A03}" type="parTrans" cxnId="{98D2D154-7E57-42FF-A513-BB8CEF0CA487}">
      <dgm:prSet/>
      <dgm:spPr/>
      <dgm:t>
        <a:bodyPr/>
        <a:lstStyle/>
        <a:p>
          <a:endParaRPr lang="es-ES_tradnl" dirty="0"/>
        </a:p>
      </dgm:t>
    </dgm:pt>
    <dgm:pt modelId="{FF335C87-25EF-4BFE-A6BD-073299E8A387}" type="sibTrans" cxnId="{98D2D154-7E57-42FF-A513-BB8CEF0CA487}">
      <dgm:prSet/>
      <dgm:spPr/>
      <dgm:t>
        <a:bodyPr/>
        <a:lstStyle/>
        <a:p>
          <a:endParaRPr lang="es-ES_tradnl" dirty="0"/>
        </a:p>
      </dgm:t>
    </dgm:pt>
    <dgm:pt modelId="{BF183BB2-DE97-4653-88DD-2F96702D9E0D}">
      <dgm:prSet/>
      <dgm:spPr/>
      <dgm:t>
        <a:bodyPr/>
        <a:lstStyle/>
        <a:p>
          <a:r>
            <a:rPr lang="es-ES_tradnl" dirty="0"/>
            <a:t>Inicio Seguro </a:t>
          </a:r>
        </a:p>
      </dgm:t>
    </dgm:pt>
    <dgm:pt modelId="{4412E92F-A32B-4790-A400-3BCAB8C14001}" type="parTrans" cxnId="{E1BF01BE-8FC6-4631-861B-91CE53998851}">
      <dgm:prSet/>
      <dgm:spPr/>
      <dgm:t>
        <a:bodyPr/>
        <a:lstStyle/>
        <a:p>
          <a:endParaRPr lang="es-ES_tradnl" dirty="0"/>
        </a:p>
      </dgm:t>
    </dgm:pt>
    <dgm:pt modelId="{731FBDE5-5605-4365-BC53-C962FA1200FB}" type="sibTrans" cxnId="{E1BF01BE-8FC6-4631-861B-91CE53998851}">
      <dgm:prSet/>
      <dgm:spPr/>
      <dgm:t>
        <a:bodyPr/>
        <a:lstStyle/>
        <a:p>
          <a:endParaRPr lang="es-ES_tradnl" dirty="0"/>
        </a:p>
      </dgm:t>
    </dgm:pt>
    <dgm:pt modelId="{403E9960-90C4-DC4B-AA87-898E1B863ECA}" type="pres">
      <dgm:prSet presAssocID="{105C5D31-C81C-423D-9C7D-3019C1DD791A}" presName="matrix" presStyleCnt="0">
        <dgm:presLayoutVars>
          <dgm:chMax val="1"/>
          <dgm:dir/>
          <dgm:resizeHandles val="exact"/>
        </dgm:presLayoutVars>
      </dgm:prSet>
      <dgm:spPr/>
    </dgm:pt>
    <dgm:pt modelId="{DCE26D48-BBAF-B34D-B82E-0E62D503199A}" type="pres">
      <dgm:prSet presAssocID="{105C5D31-C81C-423D-9C7D-3019C1DD791A}" presName="diamond" presStyleLbl="bgShp" presStyleIdx="0" presStyleCnt="1"/>
      <dgm:spPr/>
    </dgm:pt>
    <dgm:pt modelId="{3DD64441-4AD5-1941-9E54-ECE8CA7377E8}" type="pres">
      <dgm:prSet presAssocID="{105C5D31-C81C-423D-9C7D-3019C1DD791A}" presName="quad1" presStyleLbl="node1" presStyleIdx="0" presStyleCnt="4">
        <dgm:presLayoutVars>
          <dgm:chMax val="0"/>
          <dgm:chPref val="0"/>
          <dgm:bulletEnabled val="1"/>
        </dgm:presLayoutVars>
      </dgm:prSet>
      <dgm:spPr/>
    </dgm:pt>
    <dgm:pt modelId="{C7CC4E6E-068F-C64B-9F4D-AFE2E88FDB1D}" type="pres">
      <dgm:prSet presAssocID="{105C5D31-C81C-423D-9C7D-3019C1DD791A}" presName="quad2" presStyleLbl="node1" presStyleIdx="1" presStyleCnt="4">
        <dgm:presLayoutVars>
          <dgm:chMax val="0"/>
          <dgm:chPref val="0"/>
          <dgm:bulletEnabled val="1"/>
        </dgm:presLayoutVars>
      </dgm:prSet>
      <dgm:spPr/>
    </dgm:pt>
    <dgm:pt modelId="{FFBD3E55-8EAF-1542-8952-ADF587FD2FDB}" type="pres">
      <dgm:prSet presAssocID="{105C5D31-C81C-423D-9C7D-3019C1DD791A}" presName="quad3" presStyleLbl="node1" presStyleIdx="2" presStyleCnt="4">
        <dgm:presLayoutVars>
          <dgm:chMax val="0"/>
          <dgm:chPref val="0"/>
          <dgm:bulletEnabled val="1"/>
        </dgm:presLayoutVars>
      </dgm:prSet>
      <dgm:spPr/>
    </dgm:pt>
    <dgm:pt modelId="{283C84CD-4412-C443-9995-938EE1E4C7C7}" type="pres">
      <dgm:prSet presAssocID="{105C5D31-C81C-423D-9C7D-3019C1DD791A}" presName="quad4" presStyleLbl="node1" presStyleIdx="3" presStyleCnt="4">
        <dgm:presLayoutVars>
          <dgm:chMax val="0"/>
          <dgm:chPref val="0"/>
          <dgm:bulletEnabled val="1"/>
        </dgm:presLayoutVars>
      </dgm:prSet>
      <dgm:spPr/>
    </dgm:pt>
  </dgm:ptLst>
  <dgm:cxnLst>
    <dgm:cxn modelId="{D8C3380B-BD55-48DB-97AC-A234FCD83897}" srcId="{105C5D31-C81C-423D-9C7D-3019C1DD791A}" destId="{7A36EAC9-C4BD-4478-8E08-7F889ACA68AB}" srcOrd="1" destOrd="0" parTransId="{312BEF45-EE74-4D5D-AC89-D18862834F33}" sibTransId="{62986497-D8AC-4FB1-97A4-C05D9F2EB9C1}"/>
    <dgm:cxn modelId="{18664817-AEF3-7145-8691-053D43111ACB}" type="presOf" srcId="{105C5D31-C81C-423D-9C7D-3019C1DD791A}" destId="{403E9960-90C4-DC4B-AA87-898E1B863ECA}" srcOrd="0" destOrd="0" presId="urn:microsoft.com/office/officeart/2005/8/layout/matrix3"/>
    <dgm:cxn modelId="{331D9B1F-EB58-0646-BD88-8D7F0D9807DD}" type="presOf" srcId="{43D924C9-B878-4800-AC37-EDF5931326F8}" destId="{3DD64441-4AD5-1941-9E54-ECE8CA7377E8}" srcOrd="0" destOrd="0" presId="urn:microsoft.com/office/officeart/2005/8/layout/matrix3"/>
    <dgm:cxn modelId="{A9B87C26-1C05-FD46-9FC2-344C757C36EF}" type="presOf" srcId="{09738B2E-5609-483C-920D-5E59A3B9D492}" destId="{FFBD3E55-8EAF-1542-8952-ADF587FD2FDB}" srcOrd="0" destOrd="0" presId="urn:microsoft.com/office/officeart/2005/8/layout/matrix3"/>
    <dgm:cxn modelId="{8EF14642-88FA-3343-9058-40051C36F0A0}" type="presOf" srcId="{BF183BB2-DE97-4653-88DD-2F96702D9E0D}" destId="{283C84CD-4412-C443-9995-938EE1E4C7C7}" srcOrd="0" destOrd="0" presId="urn:microsoft.com/office/officeart/2005/8/layout/matrix3"/>
    <dgm:cxn modelId="{98D2D154-7E57-42FF-A513-BB8CEF0CA487}" srcId="{105C5D31-C81C-423D-9C7D-3019C1DD791A}" destId="{09738B2E-5609-483C-920D-5E59A3B9D492}" srcOrd="2" destOrd="0" parTransId="{46E72C86-B68C-4261-A433-7929F3D47A03}" sibTransId="{FF335C87-25EF-4BFE-A6BD-073299E8A387}"/>
    <dgm:cxn modelId="{3F95507C-F9CE-3B4B-98CC-F7D56FE54443}" type="presOf" srcId="{7A36EAC9-C4BD-4478-8E08-7F889ACA68AB}" destId="{C7CC4E6E-068F-C64B-9F4D-AFE2E88FDB1D}" srcOrd="0" destOrd="0" presId="urn:microsoft.com/office/officeart/2005/8/layout/matrix3"/>
    <dgm:cxn modelId="{E1BF01BE-8FC6-4631-861B-91CE53998851}" srcId="{105C5D31-C81C-423D-9C7D-3019C1DD791A}" destId="{BF183BB2-DE97-4653-88DD-2F96702D9E0D}" srcOrd="3" destOrd="0" parTransId="{4412E92F-A32B-4790-A400-3BCAB8C14001}" sibTransId="{731FBDE5-5605-4365-BC53-C962FA1200FB}"/>
    <dgm:cxn modelId="{85B18DC0-B816-4387-B9A9-DA7D649AA944}" srcId="{105C5D31-C81C-423D-9C7D-3019C1DD791A}" destId="{43D924C9-B878-4800-AC37-EDF5931326F8}" srcOrd="0" destOrd="0" parTransId="{7F465A62-E116-4D40-B51E-28D23D09B8AA}" sibTransId="{927767E1-BBEB-4763-A019-C89C78F21264}"/>
    <dgm:cxn modelId="{A189F3B9-7754-7249-BA16-21DD97062BA5}" type="presParOf" srcId="{403E9960-90C4-DC4B-AA87-898E1B863ECA}" destId="{DCE26D48-BBAF-B34D-B82E-0E62D503199A}" srcOrd="0" destOrd="0" presId="urn:microsoft.com/office/officeart/2005/8/layout/matrix3"/>
    <dgm:cxn modelId="{72CC7C6D-4EAD-3547-9FBB-0D53BCA80BB0}" type="presParOf" srcId="{403E9960-90C4-DC4B-AA87-898E1B863ECA}" destId="{3DD64441-4AD5-1941-9E54-ECE8CA7377E8}" srcOrd="1" destOrd="0" presId="urn:microsoft.com/office/officeart/2005/8/layout/matrix3"/>
    <dgm:cxn modelId="{78709CBC-C0DB-904F-A18E-D1B92E53F2A8}" type="presParOf" srcId="{403E9960-90C4-DC4B-AA87-898E1B863ECA}" destId="{C7CC4E6E-068F-C64B-9F4D-AFE2E88FDB1D}" srcOrd="2" destOrd="0" presId="urn:microsoft.com/office/officeart/2005/8/layout/matrix3"/>
    <dgm:cxn modelId="{1A2B4071-F61B-3045-8390-64CBD9AF0E4E}" type="presParOf" srcId="{403E9960-90C4-DC4B-AA87-898E1B863ECA}" destId="{FFBD3E55-8EAF-1542-8952-ADF587FD2FDB}" srcOrd="3" destOrd="0" presId="urn:microsoft.com/office/officeart/2005/8/layout/matrix3"/>
    <dgm:cxn modelId="{11248192-311D-2544-BFA4-1558F3C7CC07}" type="presParOf" srcId="{403E9960-90C4-DC4B-AA87-898E1B863ECA}" destId="{283C84CD-4412-C443-9995-938EE1E4C7C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4BF98A-FB6F-4091-884B-89E3DC5836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D986382-88B6-4A01-B6A4-BEBC8E9E84D9}">
      <dgm:prSet/>
      <dgm:spPr/>
      <dgm:t>
        <a:bodyPr/>
        <a:lstStyle/>
        <a:p>
          <a:r>
            <a:rPr lang="en-US" dirty="0"/>
            <a:t>Chinches</a:t>
          </a:r>
        </a:p>
      </dgm:t>
    </dgm:pt>
    <dgm:pt modelId="{2B78A180-EDB7-4065-8A32-1C0E1E6F5076}" type="parTrans" cxnId="{9B14BC73-5F98-4AB9-89F3-E8239C7B3DD3}">
      <dgm:prSet/>
      <dgm:spPr/>
      <dgm:t>
        <a:bodyPr/>
        <a:lstStyle/>
        <a:p>
          <a:endParaRPr lang="en-US"/>
        </a:p>
      </dgm:t>
    </dgm:pt>
    <dgm:pt modelId="{6C220161-8CF4-4594-A9D3-61FB5D661DAB}" type="sibTrans" cxnId="{9B14BC73-5F98-4AB9-89F3-E8239C7B3DD3}">
      <dgm:prSet/>
      <dgm:spPr/>
      <dgm:t>
        <a:bodyPr/>
        <a:lstStyle/>
        <a:p>
          <a:endParaRPr lang="en-US"/>
        </a:p>
      </dgm:t>
    </dgm:pt>
    <dgm:pt modelId="{2DDBE349-F02F-428C-B965-68FFACFB66B6}">
      <dgm:prSet/>
      <dgm:spPr/>
      <dgm:t>
        <a:bodyPr/>
        <a:lstStyle/>
        <a:p>
          <a:r>
            <a:rPr lang="en-US" dirty="0" err="1"/>
            <a:t>Garrapatas</a:t>
          </a:r>
          <a:endParaRPr lang="en-US" dirty="0"/>
        </a:p>
      </dgm:t>
    </dgm:pt>
    <dgm:pt modelId="{0A433742-5E70-45F8-8552-C43184A1568B}" type="parTrans" cxnId="{727CADAF-7FBD-4DD0-8CD9-E544BA301FE3}">
      <dgm:prSet/>
      <dgm:spPr/>
      <dgm:t>
        <a:bodyPr/>
        <a:lstStyle/>
        <a:p>
          <a:endParaRPr lang="en-US"/>
        </a:p>
      </dgm:t>
    </dgm:pt>
    <dgm:pt modelId="{12F5AB38-B203-4473-8D95-F225B85D0696}" type="sibTrans" cxnId="{727CADAF-7FBD-4DD0-8CD9-E544BA301FE3}">
      <dgm:prSet/>
      <dgm:spPr/>
      <dgm:t>
        <a:bodyPr/>
        <a:lstStyle/>
        <a:p>
          <a:endParaRPr lang="en-US"/>
        </a:p>
      </dgm:t>
    </dgm:pt>
    <dgm:pt modelId="{0AC601E2-DDAA-44AF-BDA6-7902120A0BB9}">
      <dgm:prSet/>
      <dgm:spPr/>
      <dgm:t>
        <a:bodyPr/>
        <a:lstStyle/>
        <a:p>
          <a:r>
            <a:rPr lang="en-US" dirty="0"/>
            <a:t>Mosquitos</a:t>
          </a:r>
        </a:p>
      </dgm:t>
    </dgm:pt>
    <dgm:pt modelId="{54FCA13D-6C53-48AA-A691-729F679FF289}" type="parTrans" cxnId="{B2A22C99-1008-4C7C-8B4C-9055E21B9F9F}">
      <dgm:prSet/>
      <dgm:spPr/>
      <dgm:t>
        <a:bodyPr/>
        <a:lstStyle/>
        <a:p>
          <a:endParaRPr lang="en-US"/>
        </a:p>
      </dgm:t>
    </dgm:pt>
    <dgm:pt modelId="{03E71DF8-A65B-4764-9FAA-C47FA0601106}" type="sibTrans" cxnId="{B2A22C99-1008-4C7C-8B4C-9055E21B9F9F}">
      <dgm:prSet/>
      <dgm:spPr/>
      <dgm:t>
        <a:bodyPr/>
        <a:lstStyle/>
        <a:p>
          <a:endParaRPr lang="en-US"/>
        </a:p>
      </dgm:t>
    </dgm:pt>
    <dgm:pt modelId="{522F0586-3B24-43B6-AEE5-CBAD45B317E2}">
      <dgm:prSet/>
      <dgm:spPr/>
      <dgm:t>
        <a:bodyPr/>
        <a:lstStyle/>
        <a:p>
          <a:r>
            <a:rPr lang="en-US" dirty="0" err="1"/>
            <a:t>Hormigas</a:t>
          </a:r>
          <a:r>
            <a:rPr lang="en-US" dirty="0"/>
            <a:t> </a:t>
          </a:r>
          <a:r>
            <a:rPr lang="en-US" dirty="0" err="1"/>
            <a:t>rojas</a:t>
          </a:r>
          <a:r>
            <a:rPr lang="en-US" dirty="0"/>
            <a:t> de </a:t>
          </a:r>
          <a:r>
            <a:rPr lang="en-US" dirty="0" err="1"/>
            <a:t>fuego</a:t>
          </a:r>
          <a:endParaRPr lang="en-US" dirty="0"/>
        </a:p>
      </dgm:t>
    </dgm:pt>
    <dgm:pt modelId="{2AB8F280-1EF9-43E2-96FF-5A1E6FA8D180}" type="parTrans" cxnId="{2C8CFF97-38D2-40F2-BFAA-3F939800F4C2}">
      <dgm:prSet/>
      <dgm:spPr/>
      <dgm:t>
        <a:bodyPr/>
        <a:lstStyle/>
        <a:p>
          <a:endParaRPr lang="en-US"/>
        </a:p>
      </dgm:t>
    </dgm:pt>
    <dgm:pt modelId="{4CC3052A-0E9B-4176-9B82-C6D6C48CA7BD}" type="sibTrans" cxnId="{2C8CFF97-38D2-40F2-BFAA-3F939800F4C2}">
      <dgm:prSet/>
      <dgm:spPr/>
      <dgm:t>
        <a:bodyPr/>
        <a:lstStyle/>
        <a:p>
          <a:endParaRPr lang="en-US"/>
        </a:p>
      </dgm:t>
    </dgm:pt>
    <dgm:pt modelId="{6EF2C2DC-8B39-F74B-BE8A-25F90E453A37}" type="pres">
      <dgm:prSet presAssocID="{8F4BF98A-FB6F-4091-884B-89E3DC583636}" presName="linear" presStyleCnt="0">
        <dgm:presLayoutVars>
          <dgm:dir/>
          <dgm:animLvl val="lvl"/>
          <dgm:resizeHandles val="exact"/>
        </dgm:presLayoutVars>
      </dgm:prSet>
      <dgm:spPr/>
    </dgm:pt>
    <dgm:pt modelId="{F3B0B896-5800-B845-B5C4-3BD561704F0C}" type="pres">
      <dgm:prSet presAssocID="{1D986382-88B6-4A01-B6A4-BEBC8E9E84D9}" presName="parentLin" presStyleCnt="0"/>
      <dgm:spPr/>
    </dgm:pt>
    <dgm:pt modelId="{8FC28666-3BFF-BB4E-9270-30FE49174ED4}" type="pres">
      <dgm:prSet presAssocID="{1D986382-88B6-4A01-B6A4-BEBC8E9E84D9}" presName="parentLeftMargin" presStyleLbl="node1" presStyleIdx="0" presStyleCnt="4"/>
      <dgm:spPr/>
    </dgm:pt>
    <dgm:pt modelId="{9A9FCD81-734D-A045-83A2-9D9991144E5C}" type="pres">
      <dgm:prSet presAssocID="{1D986382-88B6-4A01-B6A4-BEBC8E9E84D9}" presName="parentText" presStyleLbl="node1" presStyleIdx="0" presStyleCnt="4">
        <dgm:presLayoutVars>
          <dgm:chMax val="0"/>
          <dgm:bulletEnabled val="1"/>
        </dgm:presLayoutVars>
      </dgm:prSet>
      <dgm:spPr/>
    </dgm:pt>
    <dgm:pt modelId="{B1023124-39AC-984A-801B-9F83F5ABB557}" type="pres">
      <dgm:prSet presAssocID="{1D986382-88B6-4A01-B6A4-BEBC8E9E84D9}" presName="negativeSpace" presStyleCnt="0"/>
      <dgm:spPr/>
    </dgm:pt>
    <dgm:pt modelId="{C38B55E9-25D6-AC4C-B658-288107B229B7}" type="pres">
      <dgm:prSet presAssocID="{1D986382-88B6-4A01-B6A4-BEBC8E9E84D9}" presName="childText" presStyleLbl="conFgAcc1" presStyleIdx="0" presStyleCnt="4">
        <dgm:presLayoutVars>
          <dgm:bulletEnabled val="1"/>
        </dgm:presLayoutVars>
      </dgm:prSet>
      <dgm:spPr/>
    </dgm:pt>
    <dgm:pt modelId="{1EA3480A-799C-D649-8F8F-10F86557BE13}" type="pres">
      <dgm:prSet presAssocID="{6C220161-8CF4-4594-A9D3-61FB5D661DAB}" presName="spaceBetweenRectangles" presStyleCnt="0"/>
      <dgm:spPr/>
    </dgm:pt>
    <dgm:pt modelId="{39F05C31-0058-2344-AD3F-95558D6835FA}" type="pres">
      <dgm:prSet presAssocID="{2DDBE349-F02F-428C-B965-68FFACFB66B6}" presName="parentLin" presStyleCnt="0"/>
      <dgm:spPr/>
    </dgm:pt>
    <dgm:pt modelId="{C79F7FB4-CA88-6F4F-946E-E1AFFCBB2BE6}" type="pres">
      <dgm:prSet presAssocID="{2DDBE349-F02F-428C-B965-68FFACFB66B6}" presName="parentLeftMargin" presStyleLbl="node1" presStyleIdx="0" presStyleCnt="4"/>
      <dgm:spPr/>
    </dgm:pt>
    <dgm:pt modelId="{0556A654-8FD5-EA44-9036-C10CE1DFED49}" type="pres">
      <dgm:prSet presAssocID="{2DDBE349-F02F-428C-B965-68FFACFB66B6}" presName="parentText" presStyleLbl="node1" presStyleIdx="1" presStyleCnt="4">
        <dgm:presLayoutVars>
          <dgm:chMax val="0"/>
          <dgm:bulletEnabled val="1"/>
        </dgm:presLayoutVars>
      </dgm:prSet>
      <dgm:spPr/>
    </dgm:pt>
    <dgm:pt modelId="{0DD3FBDA-DE2C-724D-8ACB-1E40E9FCA1F2}" type="pres">
      <dgm:prSet presAssocID="{2DDBE349-F02F-428C-B965-68FFACFB66B6}" presName="negativeSpace" presStyleCnt="0"/>
      <dgm:spPr/>
    </dgm:pt>
    <dgm:pt modelId="{0DC45838-7C03-964B-B399-8625325D23D3}" type="pres">
      <dgm:prSet presAssocID="{2DDBE349-F02F-428C-B965-68FFACFB66B6}" presName="childText" presStyleLbl="conFgAcc1" presStyleIdx="1" presStyleCnt="4">
        <dgm:presLayoutVars>
          <dgm:bulletEnabled val="1"/>
        </dgm:presLayoutVars>
      </dgm:prSet>
      <dgm:spPr/>
    </dgm:pt>
    <dgm:pt modelId="{73C0DC39-6FC3-1947-9EF6-86F33CCDCEAD}" type="pres">
      <dgm:prSet presAssocID="{12F5AB38-B203-4473-8D95-F225B85D0696}" presName="spaceBetweenRectangles" presStyleCnt="0"/>
      <dgm:spPr/>
    </dgm:pt>
    <dgm:pt modelId="{75FBE3EE-6F33-CD4D-9BAB-1C46250DEEA8}" type="pres">
      <dgm:prSet presAssocID="{0AC601E2-DDAA-44AF-BDA6-7902120A0BB9}" presName="parentLin" presStyleCnt="0"/>
      <dgm:spPr/>
    </dgm:pt>
    <dgm:pt modelId="{42A15D6D-98F4-F346-9009-2DAB899BAB65}" type="pres">
      <dgm:prSet presAssocID="{0AC601E2-DDAA-44AF-BDA6-7902120A0BB9}" presName="parentLeftMargin" presStyleLbl="node1" presStyleIdx="1" presStyleCnt="4"/>
      <dgm:spPr/>
    </dgm:pt>
    <dgm:pt modelId="{F08E7CD3-04D4-634A-938C-6E8BFB95A777}" type="pres">
      <dgm:prSet presAssocID="{0AC601E2-DDAA-44AF-BDA6-7902120A0BB9}" presName="parentText" presStyleLbl="node1" presStyleIdx="2" presStyleCnt="4">
        <dgm:presLayoutVars>
          <dgm:chMax val="0"/>
          <dgm:bulletEnabled val="1"/>
        </dgm:presLayoutVars>
      </dgm:prSet>
      <dgm:spPr/>
    </dgm:pt>
    <dgm:pt modelId="{28710C1F-8174-5C45-9A0C-7166CC79EEFF}" type="pres">
      <dgm:prSet presAssocID="{0AC601E2-DDAA-44AF-BDA6-7902120A0BB9}" presName="negativeSpace" presStyleCnt="0"/>
      <dgm:spPr/>
    </dgm:pt>
    <dgm:pt modelId="{518B8A79-EBC0-AF4D-BCD3-E35B1066F28B}" type="pres">
      <dgm:prSet presAssocID="{0AC601E2-DDAA-44AF-BDA6-7902120A0BB9}" presName="childText" presStyleLbl="conFgAcc1" presStyleIdx="2" presStyleCnt="4">
        <dgm:presLayoutVars>
          <dgm:bulletEnabled val="1"/>
        </dgm:presLayoutVars>
      </dgm:prSet>
      <dgm:spPr/>
    </dgm:pt>
    <dgm:pt modelId="{474A3F8B-5C2F-C549-867D-0398A7D2D897}" type="pres">
      <dgm:prSet presAssocID="{03E71DF8-A65B-4764-9FAA-C47FA0601106}" presName="spaceBetweenRectangles" presStyleCnt="0"/>
      <dgm:spPr/>
    </dgm:pt>
    <dgm:pt modelId="{8542A681-45D0-AE46-A76C-7DF0A9932CF5}" type="pres">
      <dgm:prSet presAssocID="{522F0586-3B24-43B6-AEE5-CBAD45B317E2}" presName="parentLin" presStyleCnt="0"/>
      <dgm:spPr/>
    </dgm:pt>
    <dgm:pt modelId="{B6823511-461A-444C-944B-929C75D51AE4}" type="pres">
      <dgm:prSet presAssocID="{522F0586-3B24-43B6-AEE5-CBAD45B317E2}" presName="parentLeftMargin" presStyleLbl="node1" presStyleIdx="2" presStyleCnt="4"/>
      <dgm:spPr/>
    </dgm:pt>
    <dgm:pt modelId="{B08B6064-6855-FE48-B119-8178B8B46790}" type="pres">
      <dgm:prSet presAssocID="{522F0586-3B24-43B6-AEE5-CBAD45B317E2}" presName="parentText" presStyleLbl="node1" presStyleIdx="3" presStyleCnt="4">
        <dgm:presLayoutVars>
          <dgm:chMax val="0"/>
          <dgm:bulletEnabled val="1"/>
        </dgm:presLayoutVars>
      </dgm:prSet>
      <dgm:spPr/>
    </dgm:pt>
    <dgm:pt modelId="{B3C3ECF9-DB87-0544-BA59-05FF84D82D79}" type="pres">
      <dgm:prSet presAssocID="{522F0586-3B24-43B6-AEE5-CBAD45B317E2}" presName="negativeSpace" presStyleCnt="0"/>
      <dgm:spPr/>
    </dgm:pt>
    <dgm:pt modelId="{909DD8E9-AB3F-D14B-AF94-C723CD5300EE}" type="pres">
      <dgm:prSet presAssocID="{522F0586-3B24-43B6-AEE5-CBAD45B317E2}" presName="childText" presStyleLbl="conFgAcc1" presStyleIdx="3" presStyleCnt="4">
        <dgm:presLayoutVars>
          <dgm:bulletEnabled val="1"/>
        </dgm:presLayoutVars>
      </dgm:prSet>
      <dgm:spPr/>
    </dgm:pt>
  </dgm:ptLst>
  <dgm:cxnLst>
    <dgm:cxn modelId="{32F3130F-00E2-A248-86A0-BD8355C947C1}" type="presOf" srcId="{522F0586-3B24-43B6-AEE5-CBAD45B317E2}" destId="{B6823511-461A-444C-944B-929C75D51AE4}" srcOrd="0" destOrd="0" presId="urn:microsoft.com/office/officeart/2005/8/layout/list1"/>
    <dgm:cxn modelId="{08D09213-6C89-3345-BD54-11BA33B68E3B}" type="presOf" srcId="{8F4BF98A-FB6F-4091-884B-89E3DC583636}" destId="{6EF2C2DC-8B39-F74B-BE8A-25F90E453A37}" srcOrd="0" destOrd="0" presId="urn:microsoft.com/office/officeart/2005/8/layout/list1"/>
    <dgm:cxn modelId="{8A40A92B-BE82-2F4A-AFC9-50E01E41DBB4}" type="presOf" srcId="{522F0586-3B24-43B6-AEE5-CBAD45B317E2}" destId="{B08B6064-6855-FE48-B119-8178B8B46790}" srcOrd="1" destOrd="0" presId="urn:microsoft.com/office/officeart/2005/8/layout/list1"/>
    <dgm:cxn modelId="{A6C60E34-4B12-7B48-A565-0173F76B26EB}" type="presOf" srcId="{2DDBE349-F02F-428C-B965-68FFACFB66B6}" destId="{0556A654-8FD5-EA44-9036-C10CE1DFED49}" srcOrd="1" destOrd="0" presId="urn:microsoft.com/office/officeart/2005/8/layout/list1"/>
    <dgm:cxn modelId="{40BC4545-C765-F349-BEBF-64BBBA0868AA}" type="presOf" srcId="{1D986382-88B6-4A01-B6A4-BEBC8E9E84D9}" destId="{8FC28666-3BFF-BB4E-9270-30FE49174ED4}" srcOrd="0" destOrd="0" presId="urn:microsoft.com/office/officeart/2005/8/layout/list1"/>
    <dgm:cxn modelId="{2098114D-0E46-6441-A119-689581774859}" type="presOf" srcId="{1D986382-88B6-4A01-B6A4-BEBC8E9E84D9}" destId="{9A9FCD81-734D-A045-83A2-9D9991144E5C}" srcOrd="1" destOrd="0" presId="urn:microsoft.com/office/officeart/2005/8/layout/list1"/>
    <dgm:cxn modelId="{AD51D172-29CC-AF42-A28F-7277D17D91BA}" type="presOf" srcId="{2DDBE349-F02F-428C-B965-68FFACFB66B6}" destId="{C79F7FB4-CA88-6F4F-946E-E1AFFCBB2BE6}" srcOrd="0" destOrd="0" presId="urn:microsoft.com/office/officeart/2005/8/layout/list1"/>
    <dgm:cxn modelId="{9B14BC73-5F98-4AB9-89F3-E8239C7B3DD3}" srcId="{8F4BF98A-FB6F-4091-884B-89E3DC583636}" destId="{1D986382-88B6-4A01-B6A4-BEBC8E9E84D9}" srcOrd="0" destOrd="0" parTransId="{2B78A180-EDB7-4065-8A32-1C0E1E6F5076}" sibTransId="{6C220161-8CF4-4594-A9D3-61FB5D661DAB}"/>
    <dgm:cxn modelId="{B5587F78-7171-D742-B36A-0FC5A39E5A38}" type="presOf" srcId="{0AC601E2-DDAA-44AF-BDA6-7902120A0BB9}" destId="{42A15D6D-98F4-F346-9009-2DAB899BAB65}" srcOrd="0" destOrd="0" presId="urn:microsoft.com/office/officeart/2005/8/layout/list1"/>
    <dgm:cxn modelId="{2C8CFF97-38D2-40F2-BFAA-3F939800F4C2}" srcId="{8F4BF98A-FB6F-4091-884B-89E3DC583636}" destId="{522F0586-3B24-43B6-AEE5-CBAD45B317E2}" srcOrd="3" destOrd="0" parTransId="{2AB8F280-1EF9-43E2-96FF-5A1E6FA8D180}" sibTransId="{4CC3052A-0E9B-4176-9B82-C6D6C48CA7BD}"/>
    <dgm:cxn modelId="{B2A22C99-1008-4C7C-8B4C-9055E21B9F9F}" srcId="{8F4BF98A-FB6F-4091-884B-89E3DC583636}" destId="{0AC601E2-DDAA-44AF-BDA6-7902120A0BB9}" srcOrd="2" destOrd="0" parTransId="{54FCA13D-6C53-48AA-A691-729F679FF289}" sibTransId="{03E71DF8-A65B-4764-9FAA-C47FA0601106}"/>
    <dgm:cxn modelId="{727CADAF-7FBD-4DD0-8CD9-E544BA301FE3}" srcId="{8F4BF98A-FB6F-4091-884B-89E3DC583636}" destId="{2DDBE349-F02F-428C-B965-68FFACFB66B6}" srcOrd="1" destOrd="0" parTransId="{0A433742-5E70-45F8-8552-C43184A1568B}" sibTransId="{12F5AB38-B203-4473-8D95-F225B85D0696}"/>
    <dgm:cxn modelId="{168463CC-5D51-4B4B-8521-77C07A2AAA22}" type="presOf" srcId="{0AC601E2-DDAA-44AF-BDA6-7902120A0BB9}" destId="{F08E7CD3-04D4-634A-938C-6E8BFB95A777}" srcOrd="1" destOrd="0" presId="urn:microsoft.com/office/officeart/2005/8/layout/list1"/>
    <dgm:cxn modelId="{E6AF0C4B-FBDD-F44D-B08B-66401EF79CCF}" type="presParOf" srcId="{6EF2C2DC-8B39-F74B-BE8A-25F90E453A37}" destId="{F3B0B896-5800-B845-B5C4-3BD561704F0C}" srcOrd="0" destOrd="0" presId="urn:microsoft.com/office/officeart/2005/8/layout/list1"/>
    <dgm:cxn modelId="{108A6ED2-9275-3249-B583-477C2AA63B4C}" type="presParOf" srcId="{F3B0B896-5800-B845-B5C4-3BD561704F0C}" destId="{8FC28666-3BFF-BB4E-9270-30FE49174ED4}" srcOrd="0" destOrd="0" presId="urn:microsoft.com/office/officeart/2005/8/layout/list1"/>
    <dgm:cxn modelId="{121C96E1-452F-2C41-9174-66F59D6F22A9}" type="presParOf" srcId="{F3B0B896-5800-B845-B5C4-3BD561704F0C}" destId="{9A9FCD81-734D-A045-83A2-9D9991144E5C}" srcOrd="1" destOrd="0" presId="urn:microsoft.com/office/officeart/2005/8/layout/list1"/>
    <dgm:cxn modelId="{2EF85C5F-9B76-3D4A-A4ED-69A8555C597C}" type="presParOf" srcId="{6EF2C2DC-8B39-F74B-BE8A-25F90E453A37}" destId="{B1023124-39AC-984A-801B-9F83F5ABB557}" srcOrd="1" destOrd="0" presId="urn:microsoft.com/office/officeart/2005/8/layout/list1"/>
    <dgm:cxn modelId="{F213E2DE-A4FB-0646-B6B6-F2527AEC0036}" type="presParOf" srcId="{6EF2C2DC-8B39-F74B-BE8A-25F90E453A37}" destId="{C38B55E9-25D6-AC4C-B658-288107B229B7}" srcOrd="2" destOrd="0" presId="urn:microsoft.com/office/officeart/2005/8/layout/list1"/>
    <dgm:cxn modelId="{6F26482F-B901-C649-8A25-BF048F714D6D}" type="presParOf" srcId="{6EF2C2DC-8B39-F74B-BE8A-25F90E453A37}" destId="{1EA3480A-799C-D649-8F8F-10F86557BE13}" srcOrd="3" destOrd="0" presId="urn:microsoft.com/office/officeart/2005/8/layout/list1"/>
    <dgm:cxn modelId="{56214107-B88D-334F-8D23-80A263345F6F}" type="presParOf" srcId="{6EF2C2DC-8B39-F74B-BE8A-25F90E453A37}" destId="{39F05C31-0058-2344-AD3F-95558D6835FA}" srcOrd="4" destOrd="0" presId="urn:microsoft.com/office/officeart/2005/8/layout/list1"/>
    <dgm:cxn modelId="{AC50D407-BB05-7B4F-85EF-CA42A64EC00E}" type="presParOf" srcId="{39F05C31-0058-2344-AD3F-95558D6835FA}" destId="{C79F7FB4-CA88-6F4F-946E-E1AFFCBB2BE6}" srcOrd="0" destOrd="0" presId="urn:microsoft.com/office/officeart/2005/8/layout/list1"/>
    <dgm:cxn modelId="{3CF72785-45D6-1E4D-BE77-B440F82E0CBA}" type="presParOf" srcId="{39F05C31-0058-2344-AD3F-95558D6835FA}" destId="{0556A654-8FD5-EA44-9036-C10CE1DFED49}" srcOrd="1" destOrd="0" presId="urn:microsoft.com/office/officeart/2005/8/layout/list1"/>
    <dgm:cxn modelId="{B7C70F95-16E7-8940-925B-56322D288DF5}" type="presParOf" srcId="{6EF2C2DC-8B39-F74B-BE8A-25F90E453A37}" destId="{0DD3FBDA-DE2C-724D-8ACB-1E40E9FCA1F2}" srcOrd="5" destOrd="0" presId="urn:microsoft.com/office/officeart/2005/8/layout/list1"/>
    <dgm:cxn modelId="{AB1E5D42-FFB8-6D40-8DC7-44BDCB856170}" type="presParOf" srcId="{6EF2C2DC-8B39-F74B-BE8A-25F90E453A37}" destId="{0DC45838-7C03-964B-B399-8625325D23D3}" srcOrd="6" destOrd="0" presId="urn:microsoft.com/office/officeart/2005/8/layout/list1"/>
    <dgm:cxn modelId="{B37F9AA9-C137-CF43-AEDA-ECE509551E24}" type="presParOf" srcId="{6EF2C2DC-8B39-F74B-BE8A-25F90E453A37}" destId="{73C0DC39-6FC3-1947-9EF6-86F33CCDCEAD}" srcOrd="7" destOrd="0" presId="urn:microsoft.com/office/officeart/2005/8/layout/list1"/>
    <dgm:cxn modelId="{DD1A0247-5EEF-E848-9BEE-E45449185FF2}" type="presParOf" srcId="{6EF2C2DC-8B39-F74B-BE8A-25F90E453A37}" destId="{75FBE3EE-6F33-CD4D-9BAB-1C46250DEEA8}" srcOrd="8" destOrd="0" presId="urn:microsoft.com/office/officeart/2005/8/layout/list1"/>
    <dgm:cxn modelId="{A40BAECB-3122-3F4B-BBBA-95E8F24D4858}" type="presParOf" srcId="{75FBE3EE-6F33-CD4D-9BAB-1C46250DEEA8}" destId="{42A15D6D-98F4-F346-9009-2DAB899BAB65}" srcOrd="0" destOrd="0" presId="urn:microsoft.com/office/officeart/2005/8/layout/list1"/>
    <dgm:cxn modelId="{A5579595-BB68-664F-82A6-2399F96E0CB7}" type="presParOf" srcId="{75FBE3EE-6F33-CD4D-9BAB-1C46250DEEA8}" destId="{F08E7CD3-04D4-634A-938C-6E8BFB95A777}" srcOrd="1" destOrd="0" presId="urn:microsoft.com/office/officeart/2005/8/layout/list1"/>
    <dgm:cxn modelId="{EB80E211-BBCD-DE41-8250-588D5BE706C8}" type="presParOf" srcId="{6EF2C2DC-8B39-F74B-BE8A-25F90E453A37}" destId="{28710C1F-8174-5C45-9A0C-7166CC79EEFF}" srcOrd="9" destOrd="0" presId="urn:microsoft.com/office/officeart/2005/8/layout/list1"/>
    <dgm:cxn modelId="{F3641F21-9AC3-6949-A17B-A6FBCEEFAD6A}" type="presParOf" srcId="{6EF2C2DC-8B39-F74B-BE8A-25F90E453A37}" destId="{518B8A79-EBC0-AF4D-BCD3-E35B1066F28B}" srcOrd="10" destOrd="0" presId="urn:microsoft.com/office/officeart/2005/8/layout/list1"/>
    <dgm:cxn modelId="{05B12374-C8FA-8143-A826-FDF596F70EF2}" type="presParOf" srcId="{6EF2C2DC-8B39-F74B-BE8A-25F90E453A37}" destId="{474A3F8B-5C2F-C549-867D-0398A7D2D897}" srcOrd="11" destOrd="0" presId="urn:microsoft.com/office/officeart/2005/8/layout/list1"/>
    <dgm:cxn modelId="{DFDFA6EF-E071-4A47-B27F-DB515FA2E4EA}" type="presParOf" srcId="{6EF2C2DC-8B39-F74B-BE8A-25F90E453A37}" destId="{8542A681-45D0-AE46-A76C-7DF0A9932CF5}" srcOrd="12" destOrd="0" presId="urn:microsoft.com/office/officeart/2005/8/layout/list1"/>
    <dgm:cxn modelId="{B654FB03-326C-B34C-8A4C-C5EC17C79D17}" type="presParOf" srcId="{8542A681-45D0-AE46-A76C-7DF0A9932CF5}" destId="{B6823511-461A-444C-944B-929C75D51AE4}" srcOrd="0" destOrd="0" presId="urn:microsoft.com/office/officeart/2005/8/layout/list1"/>
    <dgm:cxn modelId="{CC51948C-AE59-2B43-9612-7536BC8C58E5}" type="presParOf" srcId="{8542A681-45D0-AE46-A76C-7DF0A9932CF5}" destId="{B08B6064-6855-FE48-B119-8178B8B46790}" srcOrd="1" destOrd="0" presId="urn:microsoft.com/office/officeart/2005/8/layout/list1"/>
    <dgm:cxn modelId="{BB6D6F7C-4522-6C4C-BA6F-2A0EBF445852}" type="presParOf" srcId="{6EF2C2DC-8B39-F74B-BE8A-25F90E453A37}" destId="{B3C3ECF9-DB87-0544-BA59-05FF84D82D79}" srcOrd="13" destOrd="0" presId="urn:microsoft.com/office/officeart/2005/8/layout/list1"/>
    <dgm:cxn modelId="{BFD8FBDA-33D5-A94A-9403-85B39B119C04}" type="presParOf" srcId="{6EF2C2DC-8B39-F74B-BE8A-25F90E453A37}" destId="{909DD8E9-AB3F-D14B-AF94-C723CD5300E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26D48-BBAF-B34D-B82E-0E62D503199A}">
      <dsp:nvSpPr>
        <dsp:cNvPr id="0" name=""/>
        <dsp:cNvSpPr/>
      </dsp:nvSpPr>
      <dsp:spPr>
        <a:xfrm>
          <a:off x="3217313" y="0"/>
          <a:ext cx="4080974" cy="408097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64441-4AD5-1941-9E54-ECE8CA7377E8}">
      <dsp:nvSpPr>
        <dsp:cNvPr id="0" name=""/>
        <dsp:cNvSpPr/>
      </dsp:nvSpPr>
      <dsp:spPr>
        <a:xfrm>
          <a:off x="3605005" y="387692"/>
          <a:ext cx="1591579" cy="15915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t>Equipo</a:t>
          </a:r>
          <a:r>
            <a:rPr lang="es-ES_tradnl" sz="1600" kern="1200" dirty="0"/>
            <a:t> de Protección Personal</a:t>
          </a:r>
        </a:p>
      </dsp:txBody>
      <dsp:txXfrm>
        <a:off x="3682699" y="465386"/>
        <a:ext cx="1436191" cy="1436191"/>
      </dsp:txXfrm>
    </dsp:sp>
    <dsp:sp modelId="{C7CC4E6E-068F-C64B-9F4D-AFE2E88FDB1D}">
      <dsp:nvSpPr>
        <dsp:cNvPr id="0" name=""/>
        <dsp:cNvSpPr/>
      </dsp:nvSpPr>
      <dsp:spPr>
        <a:xfrm>
          <a:off x="5319014" y="387692"/>
          <a:ext cx="1591579" cy="15915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Inspección de Seguridad de la Motosierra </a:t>
          </a:r>
        </a:p>
      </dsp:txBody>
      <dsp:txXfrm>
        <a:off x="5396708" y="465386"/>
        <a:ext cx="1436191" cy="1436191"/>
      </dsp:txXfrm>
    </dsp:sp>
    <dsp:sp modelId="{FFBD3E55-8EAF-1542-8952-ADF587FD2FDB}">
      <dsp:nvSpPr>
        <dsp:cNvPr id="0" name=""/>
        <dsp:cNvSpPr/>
      </dsp:nvSpPr>
      <dsp:spPr>
        <a:xfrm>
          <a:off x="3605005" y="2101701"/>
          <a:ext cx="1591579" cy="159157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Transportación Segura </a:t>
          </a:r>
        </a:p>
      </dsp:txBody>
      <dsp:txXfrm>
        <a:off x="3682699" y="2179395"/>
        <a:ext cx="1436191" cy="1436191"/>
      </dsp:txXfrm>
    </dsp:sp>
    <dsp:sp modelId="{283C84CD-4412-C443-9995-938EE1E4C7C7}">
      <dsp:nvSpPr>
        <dsp:cNvPr id="0" name=""/>
        <dsp:cNvSpPr/>
      </dsp:nvSpPr>
      <dsp:spPr>
        <a:xfrm>
          <a:off x="5319014" y="2101701"/>
          <a:ext cx="1591579" cy="15915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Inicio Seguro </a:t>
          </a:r>
        </a:p>
      </dsp:txBody>
      <dsp:txXfrm>
        <a:off x="5396708" y="2179395"/>
        <a:ext cx="1436191" cy="1436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B55E9-25D6-AC4C-B658-288107B229B7}">
      <dsp:nvSpPr>
        <dsp:cNvPr id="0" name=""/>
        <dsp:cNvSpPr/>
      </dsp:nvSpPr>
      <dsp:spPr>
        <a:xfrm>
          <a:off x="0" y="428160"/>
          <a:ext cx="6492875"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FCD81-734D-A045-83A2-9D9991144E5C}">
      <dsp:nvSpPr>
        <dsp:cNvPr id="0" name=""/>
        <dsp:cNvSpPr/>
      </dsp:nvSpPr>
      <dsp:spPr>
        <a:xfrm>
          <a:off x="324643" y="12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a:t>Chinches</a:t>
          </a:r>
        </a:p>
      </dsp:txBody>
      <dsp:txXfrm>
        <a:off x="366433" y="41910"/>
        <a:ext cx="4461432" cy="772500"/>
      </dsp:txXfrm>
    </dsp:sp>
    <dsp:sp modelId="{0DC45838-7C03-964B-B399-8625325D23D3}">
      <dsp:nvSpPr>
        <dsp:cNvPr id="0" name=""/>
        <dsp:cNvSpPr/>
      </dsp:nvSpPr>
      <dsp:spPr>
        <a:xfrm>
          <a:off x="0" y="1743600"/>
          <a:ext cx="6492875"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6A654-8FD5-EA44-9036-C10CE1DFED49}">
      <dsp:nvSpPr>
        <dsp:cNvPr id="0" name=""/>
        <dsp:cNvSpPr/>
      </dsp:nvSpPr>
      <dsp:spPr>
        <a:xfrm>
          <a:off x="324643" y="131556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err="1"/>
            <a:t>Garrapatas</a:t>
          </a:r>
          <a:endParaRPr lang="en-US" sz="2900" kern="1200" dirty="0"/>
        </a:p>
      </dsp:txBody>
      <dsp:txXfrm>
        <a:off x="366433" y="1357350"/>
        <a:ext cx="4461432" cy="772500"/>
      </dsp:txXfrm>
    </dsp:sp>
    <dsp:sp modelId="{518B8A79-EBC0-AF4D-BCD3-E35B1066F28B}">
      <dsp:nvSpPr>
        <dsp:cNvPr id="0" name=""/>
        <dsp:cNvSpPr/>
      </dsp:nvSpPr>
      <dsp:spPr>
        <a:xfrm>
          <a:off x="0" y="3059040"/>
          <a:ext cx="6492875"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E7CD3-04D4-634A-938C-6E8BFB95A777}">
      <dsp:nvSpPr>
        <dsp:cNvPr id="0" name=""/>
        <dsp:cNvSpPr/>
      </dsp:nvSpPr>
      <dsp:spPr>
        <a:xfrm>
          <a:off x="324643" y="263100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a:t>Mosquitos</a:t>
          </a:r>
        </a:p>
      </dsp:txBody>
      <dsp:txXfrm>
        <a:off x="366433" y="2672790"/>
        <a:ext cx="4461432" cy="772500"/>
      </dsp:txXfrm>
    </dsp:sp>
    <dsp:sp modelId="{909DD8E9-AB3F-D14B-AF94-C723CD5300EE}">
      <dsp:nvSpPr>
        <dsp:cNvPr id="0" name=""/>
        <dsp:cNvSpPr/>
      </dsp:nvSpPr>
      <dsp:spPr>
        <a:xfrm>
          <a:off x="0" y="4374479"/>
          <a:ext cx="6492875"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8B6064-6855-FE48-B119-8178B8B46790}">
      <dsp:nvSpPr>
        <dsp:cNvPr id="0" name=""/>
        <dsp:cNvSpPr/>
      </dsp:nvSpPr>
      <dsp:spPr>
        <a:xfrm>
          <a:off x="324643" y="394644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err="1"/>
            <a:t>Hormigas</a:t>
          </a:r>
          <a:r>
            <a:rPr lang="en-US" sz="2900" kern="1200" dirty="0"/>
            <a:t> </a:t>
          </a:r>
          <a:r>
            <a:rPr lang="en-US" sz="2900" kern="1200" dirty="0" err="1"/>
            <a:t>rojas</a:t>
          </a:r>
          <a:r>
            <a:rPr lang="en-US" sz="2900" kern="1200" dirty="0"/>
            <a:t> de </a:t>
          </a:r>
          <a:r>
            <a:rPr lang="en-US" sz="2900" kern="1200" dirty="0" err="1"/>
            <a:t>fuego</a:t>
          </a:r>
          <a:endParaRPr lang="en-US" sz="2900" kern="1200" dirty="0"/>
        </a:p>
      </dsp:txBody>
      <dsp:txXfrm>
        <a:off x="366433" y="3988230"/>
        <a:ext cx="4461432"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54E2A-8FD6-994A-AF88-CB53FE2A97C7}" type="datetimeFigureOut">
              <a:rPr lang="en-US" smtClean="0"/>
              <a:t>4/27/20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A492DC-1975-D54A-8EFA-F49DD7212D4C}" type="slidenum">
              <a:rPr lang="en-US" smtClean="0"/>
              <a:t>‹#›</a:t>
            </a:fld>
            <a:endParaRPr lang="en-US"/>
          </a:p>
        </p:txBody>
      </p:sp>
    </p:spTree>
    <p:extLst>
      <p:ext uri="{BB962C8B-B14F-4D97-AF65-F5344CB8AC3E}">
        <p14:creationId xmlns:p14="http://schemas.microsoft.com/office/powerpoint/2010/main" val="94530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ograph.org.uk/profile/4067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creativecommons.org/licenses/by-sa/2.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Tree Cleanup and Chainsaw Safety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 Bauske, W. Williams, H. </a:t>
            </a:r>
            <a:r>
              <a:rPr lang="en-US" sz="1200" kern="1200" dirty="0" err="1">
                <a:solidFill>
                  <a:schemeClr val="tx1"/>
                </a:solidFill>
                <a:effectLst/>
                <a:latin typeface="+mn-lt"/>
                <a:ea typeface="+mn-ea"/>
                <a:cs typeface="+mn-cs"/>
              </a:rPr>
              <a:t>Kolich</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Fuder</a:t>
            </a:r>
            <a:r>
              <a:rPr lang="en-US" sz="1200" kern="1200" dirty="0">
                <a:solidFill>
                  <a:schemeClr val="tx1"/>
                </a:solidFill>
                <a:effectLst/>
                <a:latin typeface="+mn-lt"/>
                <a:ea typeface="+mn-ea"/>
                <a:cs typeface="+mn-cs"/>
              </a:rPr>
              <a:t>, and A. Martinez-Espinoza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#1 Titulo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el descargo de responsabilidad. </a:t>
            </a:r>
            <a:r>
              <a:rPr lang="es-ES" sz="1200" kern="1200" dirty="0">
                <a:solidFill>
                  <a:schemeClr val="tx1"/>
                </a:solidFill>
                <a:effectLst/>
                <a:latin typeface="+mn-lt"/>
                <a:ea typeface="+mn-ea"/>
                <a:cs typeface="+mn-cs"/>
              </a:rPr>
              <a:t>Existen dos libros que le ayudaran a operar la motosierra de una manera segura; el manual del operador y el manual standard americano nacional para  operaciones de arboricultura, También conocido como ANZI Z133. OSHA sigue estos estándares.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a:t>
            </a:fld>
            <a:endParaRPr lang="en-US"/>
          </a:p>
        </p:txBody>
      </p:sp>
    </p:spTree>
    <p:extLst>
      <p:ext uri="{BB962C8B-B14F-4D97-AF65-F5344CB8AC3E}">
        <p14:creationId xmlns:p14="http://schemas.microsoft.com/office/powerpoint/2010/main" val="22342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#10 Los arboles crecen alrededor de cosas irritantes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Muchas cosas raras han sido encontradas en arboles. La gente ha puesto alambres, balas, conductos, ganchos, alambre de púas, partes de tubería, pelotas de tenis, telas, bolsas de plástico, concreto, hule espuma, rocas etc.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arboles no expelen los objetos extraños, crecen alrededor de ellos. Pueden crecer alrededor de una variedad de objetos irritantes.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Esta señal de camino esta cerca de desaparecer, Este árbol se esta comiendo este alambre de la cerca. Esta cerca decorativa estará dentro del árbol de bonete muy pronto, la gente esconde cosas en las hendiduras del árbol y luego se olvida de ellas. Años mas tarde una motosierra o Cierra circular encuentra estos tesoros creando proyectiles que pueden causar heridas.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Crédito de las fotos </a:t>
            </a:r>
            <a:endParaRPr lang="en-US" sz="1200" i="1" kern="1200" dirty="0">
              <a:solidFill>
                <a:schemeClr val="tx1"/>
              </a:solidFill>
              <a:effectLst/>
              <a:latin typeface="+mn-lt"/>
              <a:ea typeface="+mn-ea"/>
              <a:cs typeface="+mn-cs"/>
            </a:endParaRPr>
          </a:p>
          <a:p>
            <a:r>
              <a:rPr lang="es-ES" sz="1200" i="1" kern="1200" dirty="0" err="1">
                <a:solidFill>
                  <a:schemeClr val="tx1"/>
                </a:solidFill>
                <a:effectLst/>
                <a:latin typeface="+mn-lt"/>
                <a:ea typeface="+mn-ea"/>
                <a:cs typeface="+mn-cs"/>
              </a:rPr>
              <a:t>BarkandWire</a:t>
            </a:r>
            <a:r>
              <a:rPr lang="es-ES" sz="1200" i="1" kern="1200" dirty="0">
                <a:solidFill>
                  <a:schemeClr val="tx1"/>
                </a:solidFill>
                <a:effectLst/>
                <a:latin typeface="+mn-lt"/>
                <a:ea typeface="+mn-ea"/>
                <a:cs typeface="+mn-cs"/>
              </a:rPr>
              <a:t> por David R. </a:t>
            </a:r>
            <a:r>
              <a:rPr lang="es-ES" sz="1200" i="1" kern="1200" dirty="0" err="1">
                <a:solidFill>
                  <a:schemeClr val="tx1"/>
                </a:solidFill>
                <a:effectLst/>
                <a:latin typeface="+mn-lt"/>
                <a:ea typeface="+mn-ea"/>
                <a:cs typeface="+mn-cs"/>
              </a:rPr>
              <a:t>Tribble</a:t>
            </a:r>
            <a:endParaRPr lang="en-US" sz="1200" i="1"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La foto de la señal curiosa del camino dentro del árbol© </a:t>
            </a:r>
            <a:r>
              <a:rPr lang="es-ES" sz="1200" i="1" u="sng" kern="1200" dirty="0">
                <a:solidFill>
                  <a:schemeClr val="tx1"/>
                </a:solidFill>
                <a:effectLst/>
                <a:latin typeface="+mn-lt"/>
                <a:ea typeface="+mn-ea"/>
                <a:cs typeface="+mn-cs"/>
                <a:hlinkClick r:id="rId3"/>
              </a:rPr>
              <a:t>Neil Theasby</a:t>
            </a:r>
            <a:r>
              <a:rPr lang="es-ES" sz="1200" i="1" kern="1200" dirty="0">
                <a:solidFill>
                  <a:schemeClr val="tx1"/>
                </a:solidFill>
                <a:effectLst/>
                <a:latin typeface="+mn-lt"/>
                <a:ea typeface="+mn-ea"/>
                <a:cs typeface="+mn-cs"/>
              </a:rPr>
              <a:t> (</a:t>
            </a:r>
            <a:r>
              <a:rPr lang="es-ES" sz="1200" i="1" u="sng" kern="1200" dirty="0">
                <a:solidFill>
                  <a:schemeClr val="tx1"/>
                </a:solidFill>
                <a:effectLst/>
                <a:latin typeface="+mn-lt"/>
                <a:ea typeface="+mn-ea"/>
                <a:cs typeface="+mn-cs"/>
                <a:hlinkClick r:id="rId4"/>
              </a:rPr>
              <a:t>cc-by-sa/2.0</a:t>
            </a:r>
            <a:r>
              <a:rPr lang="es-ES" sz="1200" i="1" kern="1200" dirty="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10</a:t>
            </a:fld>
            <a:endParaRPr lang="en-US"/>
          </a:p>
        </p:txBody>
      </p:sp>
    </p:spTree>
    <p:extLst>
      <p:ext uri="{BB962C8B-B14F-4D97-AF65-F5344CB8AC3E}">
        <p14:creationId xmlns:p14="http://schemas.microsoft.com/office/powerpoint/2010/main" val="166687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#11 </a:t>
            </a:r>
            <a:r>
              <a:rPr lang="es-ES" sz="1200" kern="1200" dirty="0" err="1">
                <a:solidFill>
                  <a:schemeClr val="tx1"/>
                </a:solidFill>
                <a:effectLst/>
                <a:latin typeface="+mn-lt"/>
                <a:ea typeface="+mn-ea"/>
                <a:cs typeface="+mn-cs"/>
              </a:rPr>
              <a:t>Atoradito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los animales les gustan los arboles también, probablemente te has encontrado con mapaches, ardillas, y hasta serpientes. Sin embargo, algunas veces te encuentras algo verdaderamente increíble.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Leñadores cortaron la punta de un árbol de un roble castaño y encontraron un perro de caza!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del corte, el perro corrió y se metió en el hoyo al pie del árbol y subió cerca de 28 pies, probablemente siguiendo algo. Al pobre perrito le llamaron “atrapadito”  (</a:t>
            </a:r>
            <a:r>
              <a:rPr lang="es-ES" sz="1200" kern="1200" dirty="0" err="1">
                <a:solidFill>
                  <a:schemeClr val="tx1"/>
                </a:solidFill>
                <a:effectLst/>
                <a:latin typeface="+mn-lt"/>
                <a:ea typeface="+mn-ea"/>
                <a:cs typeface="+mn-cs"/>
              </a:rPr>
              <a:t>stuckie</a:t>
            </a:r>
            <a:r>
              <a:rPr lang="es-ES" sz="1200" kern="1200" dirty="0">
                <a:solidFill>
                  <a:schemeClr val="tx1"/>
                </a:solidFill>
                <a:effectLst/>
                <a:latin typeface="+mn-lt"/>
                <a:ea typeface="+mn-ea"/>
                <a:cs typeface="+mn-cs"/>
              </a:rPr>
              <a:t>) por la gente que lo encontró.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¿Porque atrapadito estaba tan bien preservado? El roble castaño contiene taninos, el cual es usado para preservar cueros de animales y prevenir pudrición. Los taninos son un “desecante” natural o material que absorbe humedad y seca a su alrededor.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ambiente de baja humedad paró la actividad microbiana e inmortalizo al pobre </a:t>
            </a:r>
            <a:r>
              <a:rPr lang="es-ES" sz="1200" kern="1200" dirty="0" err="1">
                <a:solidFill>
                  <a:schemeClr val="tx1"/>
                </a:solidFill>
                <a:effectLst/>
                <a:latin typeface="+mn-lt"/>
                <a:ea typeface="+mn-ea"/>
                <a:cs typeface="+mn-cs"/>
              </a:rPr>
              <a:t>Atoradito</a:t>
            </a:r>
            <a:r>
              <a:rPr lang="es-ES" sz="1200" kern="1200" dirty="0">
                <a:solidFill>
                  <a:schemeClr val="tx1"/>
                </a:solidFill>
                <a:effectLst/>
                <a:latin typeface="+mn-lt"/>
                <a:ea typeface="+mn-ea"/>
                <a:cs typeface="+mn-cs"/>
              </a:rPr>
              <a:t>. Tu puedes ir a ver a </a:t>
            </a:r>
            <a:r>
              <a:rPr lang="es-ES" sz="1200" kern="1200" dirty="0" err="1">
                <a:solidFill>
                  <a:schemeClr val="tx1"/>
                </a:solidFill>
                <a:effectLst/>
                <a:latin typeface="+mn-lt"/>
                <a:ea typeface="+mn-ea"/>
                <a:cs typeface="+mn-cs"/>
              </a:rPr>
              <a:t>Atoradito</a:t>
            </a:r>
            <a:r>
              <a:rPr lang="es-ES" sz="1200" kern="1200" dirty="0">
                <a:solidFill>
                  <a:schemeClr val="tx1"/>
                </a:solidFill>
                <a:effectLst/>
                <a:latin typeface="+mn-lt"/>
                <a:ea typeface="+mn-ea"/>
                <a:cs typeface="+mn-cs"/>
              </a:rPr>
              <a:t> en el museo mundial de bosques sureño  (</a:t>
            </a:r>
            <a:r>
              <a:rPr lang="es-ES" sz="1200" kern="1200" dirty="0" err="1">
                <a:solidFill>
                  <a:schemeClr val="tx1"/>
                </a:solidFill>
                <a:effectLst/>
                <a:latin typeface="+mn-lt"/>
                <a:ea typeface="+mn-ea"/>
                <a:cs typeface="+mn-cs"/>
              </a:rPr>
              <a:t>Southern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Forest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Museum</a:t>
            </a:r>
            <a:r>
              <a:rPr lang="es-ES" sz="1200" kern="1200" dirty="0">
                <a:solidFill>
                  <a:schemeClr val="tx1"/>
                </a:solidFill>
                <a:effectLst/>
                <a:latin typeface="+mn-lt"/>
                <a:ea typeface="+mn-ea"/>
                <a:cs typeface="+mn-cs"/>
              </a:rPr>
              <a:t>) en </a:t>
            </a:r>
            <a:r>
              <a:rPr lang="es-ES" sz="1200" kern="1200" dirty="0" err="1">
                <a:solidFill>
                  <a:schemeClr val="tx1"/>
                </a:solidFill>
                <a:effectLst/>
                <a:latin typeface="+mn-lt"/>
                <a:ea typeface="+mn-ea"/>
                <a:cs typeface="+mn-cs"/>
              </a:rPr>
              <a:t>Waycross</a:t>
            </a:r>
            <a:r>
              <a:rPr lang="es-ES" sz="1200" kern="1200" dirty="0">
                <a:solidFill>
                  <a:schemeClr val="tx1"/>
                </a:solidFill>
                <a:effectLst/>
                <a:latin typeface="+mn-lt"/>
                <a:ea typeface="+mn-ea"/>
                <a:cs typeface="+mn-cs"/>
              </a:rPr>
              <a:t>, Georgia.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11</a:t>
            </a:fld>
            <a:endParaRPr lang="en-US"/>
          </a:p>
        </p:txBody>
      </p:sp>
    </p:spTree>
    <p:extLst>
      <p:ext uri="{BB962C8B-B14F-4D97-AF65-F5344CB8AC3E}">
        <p14:creationId xmlns:p14="http://schemas.microsoft.com/office/powerpoint/2010/main" val="99051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#12 Anteojos de protección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la motosierra contra en la madera del árbol, madera, pedazos de árbol, y pequeños pedazos de metal explotan en el aire. La cara y los ojos son puntos vulnerables para toda esta basura aérea. Mientras que la mascarilla de tela de alambre protege la cara, no es suficiente para proteger los ojos. Tampoco los lentes o lentes de sol. Los objetos disparados en el aire pueden romper los lentes regulares incrementando mas aun la posibilidad de daño a los ojos.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lentes de protección o </a:t>
            </a:r>
            <a:r>
              <a:rPr lang="es-ES" sz="1200" kern="1200" dirty="0" err="1">
                <a:solidFill>
                  <a:schemeClr val="tx1"/>
                </a:solidFill>
                <a:effectLst/>
                <a:latin typeface="+mn-lt"/>
                <a:ea typeface="+mn-ea"/>
                <a:cs typeface="+mn-cs"/>
              </a:rPr>
              <a:t>goggles</a:t>
            </a:r>
            <a:r>
              <a:rPr lang="es-ES" sz="1200" kern="1200" dirty="0">
                <a:solidFill>
                  <a:schemeClr val="tx1"/>
                </a:solidFill>
                <a:effectLst/>
                <a:latin typeface="+mn-lt"/>
                <a:ea typeface="+mn-ea"/>
                <a:cs typeface="+mn-cs"/>
              </a:rPr>
              <a:t> con protección lateral o lentes que se dan vuelta </a:t>
            </a:r>
            <a:r>
              <a:rPr lang="es-ES" sz="1200" kern="1200" dirty="0" err="1">
                <a:solidFill>
                  <a:schemeClr val="tx1"/>
                </a:solidFill>
                <a:effectLst/>
                <a:latin typeface="+mn-lt"/>
                <a:ea typeface="+mn-ea"/>
                <a:cs typeface="+mn-cs"/>
              </a:rPr>
              <a:t>alredor</a:t>
            </a:r>
            <a:r>
              <a:rPr lang="es-ES" sz="1200" kern="1200" dirty="0">
                <a:solidFill>
                  <a:schemeClr val="tx1"/>
                </a:solidFill>
                <a:effectLst/>
                <a:latin typeface="+mn-lt"/>
                <a:ea typeface="+mn-ea"/>
                <a:cs typeface="+mn-cs"/>
              </a:rPr>
              <a:t> de la cara desvían los peligros que vienen a los ojos por el frente y por los lados. Hay lentes de protección y </a:t>
            </a:r>
            <a:r>
              <a:rPr lang="es-ES" sz="1200" kern="1200" dirty="0" err="1">
                <a:solidFill>
                  <a:schemeClr val="tx1"/>
                </a:solidFill>
                <a:effectLst/>
                <a:latin typeface="+mn-lt"/>
                <a:ea typeface="+mn-ea"/>
                <a:cs typeface="+mn-cs"/>
              </a:rPr>
              <a:t>goggles</a:t>
            </a:r>
            <a:r>
              <a:rPr lang="es-ES" sz="1200" kern="1200" dirty="0">
                <a:solidFill>
                  <a:schemeClr val="tx1"/>
                </a:solidFill>
                <a:effectLst/>
                <a:latin typeface="+mn-lt"/>
                <a:ea typeface="+mn-ea"/>
                <a:cs typeface="+mn-cs"/>
              </a:rPr>
              <a:t> que caben sobre los lentes de prescripción. Alternativamente, los lentes de protección se pueden mandar hacer con prescripción o posiblemente bifocales.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Ya sea que sean lentes de prescripción o comprados en la tienda, los modelos tienen que: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Resistente a neblina</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Resistente a ralladuras </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Ofrezcan protección contra UV para minimizar el daño por luz ultravioleta y</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Tener una calificación de impacto NSI/ISEA de Z87.1.</a:t>
            </a:r>
            <a:endParaRPr lang="en-US" sz="1200" i="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Deles unos lentes de protección y pregúnteles cual es la calificación de impacto. Debe de haber cuando menos un par de lentes que no tengan impreso la calificación ANSI.</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12</a:t>
            </a:fld>
            <a:endParaRPr lang="en-US"/>
          </a:p>
        </p:txBody>
      </p:sp>
    </p:spTree>
    <p:extLst>
      <p:ext uri="{BB962C8B-B14F-4D97-AF65-F5344CB8AC3E}">
        <p14:creationId xmlns:p14="http://schemas.microsoft.com/office/powerpoint/2010/main" val="3075327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#13 Escuchar es muy importante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oír es </a:t>
            </a:r>
            <a:r>
              <a:rPr lang="es-ES" sz="1200" u="sng" kern="1200" dirty="0">
                <a:solidFill>
                  <a:schemeClr val="tx1"/>
                </a:solidFill>
                <a:effectLst/>
                <a:latin typeface="+mn-lt"/>
                <a:ea typeface="+mn-ea"/>
                <a:cs typeface="+mn-cs"/>
              </a:rPr>
              <a:t>muy importante</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Estos problemas no son tan aparentes en la gente joven cuando están en sus 20’s, pero se hace aparente cuando envejecen. ¿Cuantos de ustedes ha experimentado sordera? ¿Cuales son las señales de un daño al oído?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(Espere a que la audiencia responda. Las respuestas posibles: zumbido en los oídos, sordera temporal, entrar al coche y el volumen del radio es muy alto). </a:t>
            </a:r>
          </a:p>
          <a:p>
            <a:endParaRPr lang="es-ES" sz="120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¿Que tan ruidoso debe ser algo para causar sordera inducida por ruido?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13</a:t>
            </a:fld>
            <a:endParaRPr lang="en-US"/>
          </a:p>
        </p:txBody>
      </p:sp>
    </p:spTree>
    <p:extLst>
      <p:ext uri="{BB962C8B-B14F-4D97-AF65-F5344CB8AC3E}">
        <p14:creationId xmlns:p14="http://schemas.microsoft.com/office/powerpoint/2010/main" val="269469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#14. Medición del ruido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volumen es un factor que contribuye a la sordera inducida por el ruido. El tiempo de exposición y la proximidad al ruido también son factores. El sonido es medido en decibeles (dB). Cuando se expone a un ruido igual o mayor a los 85dB repetidamente o por periodos largo de tiempo, la sordera es muy probable.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¿Cuantos decibeles produce una motosierra? Una motosierra nueva produce cerca de 100dB y una motosierra vieja puede ser aun mas ruidosa.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regulaciones de ANSI son claras, “La compañía empleadora DEBE (esto significa TIENE) que proveer a los empleados con protección contra los efectos del ruido cuando la exposición al sonido exceda 8-horas con una promedio de 85 decibeles de exposición.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14</a:t>
            </a:fld>
            <a:endParaRPr lang="en-US"/>
          </a:p>
        </p:txBody>
      </p:sp>
    </p:spTree>
    <p:extLst>
      <p:ext uri="{BB962C8B-B14F-4D97-AF65-F5344CB8AC3E}">
        <p14:creationId xmlns:p14="http://schemas.microsoft.com/office/powerpoint/2010/main" val="366215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#15 Calificación de Reducción de Ruido (NRR)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Encuentre el NRR (por siglas en ingles Calificación de Reducción de Ruido) en el equipo de protección de oído. El NRR es una calificación con un numero que es requerido por ley en la etiqueta de cada uno de los protectores de oído vendidos. Este número dice la cantidad de reducción de ruido que el articulo provee.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NRR de 25 reduce niveles de ruido por 25dB. Un NRR de 33 reduce niveles de ruido de 33 dB.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spcBef>
                <a:spcPct val="0"/>
              </a:spcBef>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F9AE45-6E13-47CF-9D5F-41349379E615}" type="slidenum">
              <a:rPr lang="en-US"/>
              <a:pPr/>
              <a:t>15</a:t>
            </a:fld>
            <a:endParaRPr lang="en-US"/>
          </a:p>
        </p:txBody>
      </p:sp>
    </p:spTree>
    <p:extLst>
      <p:ext uri="{BB962C8B-B14F-4D97-AF65-F5344CB8AC3E}">
        <p14:creationId xmlns:p14="http://schemas.microsoft.com/office/powerpoint/2010/main" val="853020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s-ES" sz="1200" kern="1200" dirty="0">
                <a:solidFill>
                  <a:schemeClr val="tx1"/>
                </a:solidFill>
                <a:effectLst/>
                <a:latin typeface="+mn-lt"/>
                <a:ea typeface="+mn-ea"/>
                <a:cs typeface="+mn-cs"/>
              </a:rPr>
              <a:t>#16 ¿Donde esta el NRR?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Use esta diapositiva para mostrarles donde esta el NRR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Pase la protección de oído y pregunte a los participantes que encuentren el NRR. Debe de haber un articulo que no este etiquetado. Debes de decirles que no usen ese.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0DF211-86C6-4506-9CC9-F99907554FA5}" type="slidenum">
              <a:rPr lang="en-US" smtClean="0"/>
              <a:pPr/>
              <a:t>16</a:t>
            </a:fld>
            <a:endParaRPr lang="en-US"/>
          </a:p>
        </p:txBody>
      </p:sp>
    </p:spTree>
    <p:extLst>
      <p:ext uri="{BB962C8B-B14F-4D97-AF65-F5344CB8AC3E}">
        <p14:creationId xmlns:p14="http://schemas.microsoft.com/office/powerpoint/2010/main" val="69667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#17 No sobre proteja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importante el no bloquear todos los sonidos. Hay algunos sonidos que usted debe de escuchar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¿Pregunte al grupo que es lo que ellos deben de oír? (</a:t>
            </a:r>
            <a:r>
              <a:rPr lang="es-ES" sz="1200" i="1" kern="1200" dirty="0" err="1">
                <a:solidFill>
                  <a:schemeClr val="tx1"/>
                </a:solidFill>
                <a:effectLst/>
                <a:latin typeface="+mn-lt"/>
                <a:ea typeface="+mn-ea"/>
                <a:cs typeface="+mn-cs"/>
              </a:rPr>
              <a:t>ejem</a:t>
            </a:r>
            <a:r>
              <a:rPr lang="es-ES" sz="1200" i="1" kern="1200" dirty="0">
                <a:solidFill>
                  <a:schemeClr val="tx1"/>
                </a:solidFill>
                <a:effectLst/>
                <a:latin typeface="+mn-lt"/>
                <a:ea typeface="+mn-ea"/>
                <a:cs typeface="+mn-cs"/>
              </a:rPr>
              <a:t>. Un árbol partiéndose, trafico de autos.) </a:t>
            </a:r>
            <a:endParaRPr lang="en-US" sz="1200" kern="1200" dirty="0">
              <a:solidFill>
                <a:schemeClr val="tx1"/>
              </a:solidFill>
              <a:effectLst/>
              <a:latin typeface="+mn-lt"/>
              <a:ea typeface="+mn-ea"/>
              <a:cs typeface="+mn-cs"/>
            </a:endParaRPr>
          </a:p>
          <a:p>
            <a:pPr>
              <a:spcBef>
                <a:spcPct val="0"/>
              </a:spcBef>
            </a:pPr>
            <a:endParaRPr lang="en-US" dirty="0"/>
          </a:p>
          <a:p>
            <a:pPr>
              <a:spcBef>
                <a:spcPct val="0"/>
              </a:spcBef>
            </a:pPr>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002231-B501-4A31-80C6-BD2002C70F12}" type="slidenum">
              <a:rPr lang="en-US"/>
              <a:pPr/>
              <a:t>17</a:t>
            </a:fld>
            <a:endParaRPr lang="en-US"/>
          </a:p>
        </p:txBody>
      </p:sp>
    </p:spTree>
    <p:extLst>
      <p:ext uri="{BB962C8B-B14F-4D97-AF65-F5344CB8AC3E}">
        <p14:creationId xmlns:p14="http://schemas.microsoft.com/office/powerpoint/2010/main" val="26338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 18 Chaparreras o Delanteras Protectoras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Moviéndonos hacia abajo del cuerpo. Vamos a ver la protección del cuerpo.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CDC reporta que “Cada año, aproximadamente 36,000 personas son tratadas en los departamentos de urgencias de los hospitales por lesiones causadas por motosierras” Las cortadas/lesiones por motosierras son lesiones muy feas y peligrosas. La parte mas común donde pasan las cortaduras son en la mano izquierda. Sabes por qué? (Uno manejando la sierra y utilizando la mano izquierda para arrimar ramas a la motosierra). La utilización de una buena técnica te protegerá contra este tipo de accidente. La segunda área mas común para una herida con la motosierra es la pierna izquierda. ¿Por qué? (Te cansas y tiendes a descansar la motosierra en ella.)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Existe un solo articulo de PPE que protege contra cortaduras. Las chaparreras o pantalones de motosierra.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Apriete todos los broches en las chaparreras y manténgalas ajustadas. Estas deben de cubrir la longitud del muslo y hasta cerca de dos pulgadas abajo del inicio de las botas.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Haga que alguien demuestre como se ponen las chaparreras.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va a usar la sierra diariamente, es recomendable el comprar pantalones de seguridad. Se ven bien, quedan bien cuando están puestos. Cuestan un poco mas, pero la comodidad los hace que valgan la pena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Pase los pantalones a los participantes.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18</a:t>
            </a:fld>
            <a:endParaRPr lang="en-US"/>
          </a:p>
        </p:txBody>
      </p:sp>
    </p:spTree>
    <p:extLst>
      <p:ext uri="{BB962C8B-B14F-4D97-AF65-F5344CB8AC3E}">
        <p14:creationId xmlns:p14="http://schemas.microsoft.com/office/powerpoint/2010/main" val="249508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#19 No trate de hacer esto en casa!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Pavel nos va a demonstrar porque es una buena inversión el usar chaparreras o pantalones de seguridad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rPr>
              <a:t>https://</a:t>
            </a:r>
            <a:r>
              <a:rPr lang="es-ES" sz="1200" u="sng" kern="1200" dirty="0" err="1">
                <a:solidFill>
                  <a:schemeClr val="tx1"/>
                </a:solidFill>
                <a:effectLst/>
                <a:latin typeface="+mn-lt"/>
                <a:ea typeface="+mn-ea"/>
                <a:cs typeface="+mn-cs"/>
              </a:rPr>
              <a:t>youtu.be</a:t>
            </a:r>
            <a:r>
              <a:rPr lang="es-ES" sz="1200" u="sng" kern="1200" dirty="0">
                <a:solidFill>
                  <a:schemeClr val="tx1"/>
                </a:solidFill>
                <a:effectLst/>
                <a:latin typeface="+mn-lt"/>
                <a:ea typeface="+mn-ea"/>
                <a:cs typeface="+mn-cs"/>
              </a:rPr>
              <a:t>/r5VSivQe760</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y entienda las instrucciones de manufactura y los cuidados que deben tenerse. Las chaparreras y los pantalones deben de lavarse. No son efectivos si están sucios. Algunas se pueden lavar en la lavadora en agua fría, pero algunas se arruinan en la secadora o si usas cloro. Lea las instrucciones de lavado y sígalas.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las chaparreras /pantalones están rasgadas, deben de ser re-emplazadas. Una cortada/pieza tirada!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Pase las chaparreras que tengan una cortadura para que vean las fibras.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Siempre use las chaparreras cuando use la motosierra. Son inservibles en la camioneta.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19</a:t>
            </a:fld>
            <a:endParaRPr lang="en-US"/>
          </a:p>
        </p:txBody>
      </p:sp>
    </p:spTree>
    <p:extLst>
      <p:ext uri="{BB962C8B-B14F-4D97-AF65-F5344CB8AC3E}">
        <p14:creationId xmlns:p14="http://schemas.microsoft.com/office/powerpoint/2010/main" val="177568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 Video de la hermana Ana Margarita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b="0" i="1" kern="1200" baseline="0" dirty="0">
                <a:solidFill>
                  <a:schemeClr val="tx1"/>
                </a:solidFill>
                <a:effectLst/>
                <a:latin typeface="+mn-lt"/>
                <a:ea typeface="+mn-ea"/>
                <a:cs typeface="+mn-cs"/>
              </a:rPr>
              <a:t>https://</a:t>
            </a:r>
            <a:r>
              <a:rPr lang="es-ES" sz="1200" b="0" i="1" kern="1200" baseline="0" dirty="0" err="1">
                <a:solidFill>
                  <a:schemeClr val="tx1"/>
                </a:solidFill>
                <a:effectLst/>
                <a:latin typeface="+mn-lt"/>
                <a:ea typeface="+mn-ea"/>
                <a:cs typeface="+mn-cs"/>
              </a:rPr>
              <a:t>youtu.be</a:t>
            </a:r>
            <a:r>
              <a:rPr lang="es-ES" sz="1200" b="0" i="1" kern="1200" baseline="0" dirty="0">
                <a:solidFill>
                  <a:schemeClr val="tx1"/>
                </a:solidFill>
                <a:effectLst/>
                <a:latin typeface="+mn-lt"/>
                <a:ea typeface="+mn-ea"/>
                <a:cs typeface="+mn-cs"/>
              </a:rPr>
              <a:t>/e-ozLCZT4wg</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un sucede un desastre, es natural que queramos ayudar. Veamos a la hermana Ana Margarita entrar en acción tratando de ayudar a la limpieza después de una tormenta.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el video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Probablemente todos estamos de acuerdo con la hermana Ana Margarita que el dar una mano es un buen habito. Pero una de las reglas principales en la respuesta a emergencias es de asegurarnos que no seamos otra victima mas.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¿Cuales son los riesgos que se vieron en el video? (no hay PPE para el usuario de la motosierra, posicionamiento erróneo, cortando abajo de las rodillas sin arrodillarse, ropa que se puede atorarse con la cuchilla, trabajando en la calle sin barreras de control de trafico, hiedra venenosa, insectos, raspones), cual es su plan? Parece que ella hace cortes al azar sin ningún plan.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a:t>
            </a:fld>
            <a:endParaRPr lang="en-US"/>
          </a:p>
        </p:txBody>
      </p:sp>
    </p:spTree>
    <p:extLst>
      <p:ext uri="{BB962C8B-B14F-4D97-AF65-F5344CB8AC3E}">
        <p14:creationId xmlns:p14="http://schemas.microsoft.com/office/powerpoint/2010/main" val="524448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#20 Guantes y Botas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¿Cuales son las características de un buen par de guantes?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Relleno con gel en las palmas para reducir vibración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Forrado con fibras anti-cortaduras DuPont </a:t>
            </a:r>
            <a:r>
              <a:rPr lang="es-ES" sz="1200" kern="1200" dirty="0" err="1">
                <a:solidFill>
                  <a:schemeClr val="tx1"/>
                </a:solidFill>
                <a:effectLst/>
                <a:latin typeface="+mn-lt"/>
                <a:ea typeface="+mn-ea"/>
                <a:cs typeface="+mn-cs"/>
              </a:rPr>
              <a:t>Kevlar</a:t>
            </a:r>
            <a:r>
              <a:rPr lang="es-ES" sz="1200" kern="1200" dirty="0">
                <a:solidFill>
                  <a:schemeClr val="tx1"/>
                </a:solidFill>
                <a:effectLst/>
                <a:latin typeface="+mn-lt"/>
                <a:ea typeface="+mn-ea"/>
                <a:cs typeface="+mn-cs"/>
              </a:rPr>
              <a:t> para prevenir cortes pequeños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Deben de ser clasificados al nivel 3 para resistencia a cortes (ANSI/ISEA 105-2005 Standard).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Ajuste apretado. Obtenga la talla correcta que le quede a su mano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Anti-resbalantes con </a:t>
            </a:r>
            <a:r>
              <a:rPr lang="es-ES" sz="1200" kern="1200" dirty="0" err="1">
                <a:solidFill>
                  <a:schemeClr val="tx1"/>
                </a:solidFill>
                <a:effectLst/>
                <a:latin typeface="+mn-lt"/>
                <a:ea typeface="+mn-ea"/>
                <a:cs typeface="+mn-cs"/>
              </a:rPr>
              <a:t>spandex</a:t>
            </a:r>
            <a:r>
              <a:rPr lang="es-ES" sz="1200" kern="1200" dirty="0">
                <a:solidFill>
                  <a:schemeClr val="tx1"/>
                </a:solidFill>
                <a:effectLst/>
                <a:latin typeface="+mn-lt"/>
                <a:ea typeface="+mn-ea"/>
                <a:cs typeface="+mn-cs"/>
              </a:rPr>
              <a:t> respirable con piel de cabra u otros materiales que provean un buen control para tus dedos y palmas. Asegúrese que la parte de arriba del guante este bien hecha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Que se pueda abrochar en la muñeca con Velcro ya que mantiene que la basura entre y que no se atore en cosas como las </a:t>
            </a:r>
            <a:r>
              <a:rPr lang="es-ES" sz="1200" kern="1200" dirty="0" err="1">
                <a:solidFill>
                  <a:schemeClr val="tx1"/>
                </a:solidFill>
                <a:effectLst/>
                <a:latin typeface="+mn-lt"/>
                <a:ea typeface="+mn-ea"/>
                <a:cs typeface="+mn-cs"/>
              </a:rPr>
              <a:t>astilladoras</a:t>
            </a:r>
            <a:r>
              <a:rPr lang="es-ES" sz="1200" kern="1200" dirty="0">
                <a:solidFill>
                  <a:schemeClr val="tx1"/>
                </a:solidFill>
                <a:effectLst/>
                <a:latin typeface="+mn-lt"/>
                <a:ea typeface="+mn-ea"/>
                <a:cs typeface="+mn-cs"/>
              </a:rPr>
              <a:t>, punta de la sierra, o palos s (sin puños)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Que se puedan lavar en la lavadora de ser posible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¿Cuales son las características de unas buenas botas?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Que queden correctamente al tamaño del pie, que sean de la medida adecuada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Forradas con DuPont </a:t>
            </a:r>
            <a:r>
              <a:rPr lang="es-ES" sz="1200" kern="1200" dirty="0" err="1">
                <a:solidFill>
                  <a:schemeClr val="tx1"/>
                </a:solidFill>
                <a:effectLst/>
                <a:latin typeface="+mn-lt"/>
                <a:ea typeface="+mn-ea"/>
                <a:cs typeface="+mn-cs"/>
              </a:rPr>
              <a:t>Kevlar</a:t>
            </a:r>
            <a:r>
              <a:rPr lang="es-ES" sz="1200" kern="1200" dirty="0">
                <a:solidFill>
                  <a:schemeClr val="tx1"/>
                </a:solidFill>
                <a:effectLst/>
                <a:latin typeface="+mn-lt"/>
                <a:ea typeface="+mn-ea"/>
                <a:cs typeface="+mn-cs"/>
              </a:rPr>
              <a:t> con resistencia a cortadas por motosierra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Resistentes a alta abrasión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Talón de acero para soporte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Repelente a humedad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Plantillas acojinadas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Puntas de acero, titanio o plástico, </a:t>
            </a:r>
            <a:r>
              <a:rPr lang="es-ES" sz="1200" kern="1200" dirty="0" err="1">
                <a:solidFill>
                  <a:schemeClr val="tx1"/>
                </a:solidFill>
                <a:effectLst/>
                <a:latin typeface="+mn-lt"/>
                <a:ea typeface="+mn-ea"/>
                <a:cs typeface="+mn-cs"/>
              </a:rPr>
              <a:t>lLas</a:t>
            </a:r>
            <a:r>
              <a:rPr lang="es-ES" sz="1200" kern="1200" dirty="0">
                <a:solidFill>
                  <a:schemeClr val="tx1"/>
                </a:solidFill>
                <a:effectLst/>
                <a:latin typeface="+mn-lt"/>
                <a:ea typeface="+mn-ea"/>
                <a:cs typeface="+mn-cs"/>
              </a:rPr>
              <a:t> botas que tienen titanio o plástico por lo general son mas livianas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20</a:t>
            </a:fld>
            <a:endParaRPr lang="en-US"/>
          </a:p>
        </p:txBody>
      </p:sp>
    </p:spTree>
    <p:extLst>
      <p:ext uri="{BB962C8B-B14F-4D97-AF65-F5344CB8AC3E}">
        <p14:creationId xmlns:p14="http://schemas.microsoft.com/office/powerpoint/2010/main" val="15352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#21 Chalecos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chaleco con alta visibilidad es necesario cerca del tráfico y aconsejable en el bosque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los chalecos y note que el chaleco que se desarma puede ser una buena opción cuando se trabaja con las </a:t>
            </a:r>
            <a:r>
              <a:rPr lang="es-ES" sz="1200" i="1" kern="1200" dirty="0" err="1">
                <a:solidFill>
                  <a:schemeClr val="tx1"/>
                </a:solidFill>
                <a:effectLst/>
                <a:latin typeface="+mn-lt"/>
                <a:ea typeface="+mn-ea"/>
                <a:cs typeface="+mn-cs"/>
              </a:rPr>
              <a:t>astilladoras</a:t>
            </a:r>
            <a:r>
              <a:rPr lang="es-E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21</a:t>
            </a:fld>
            <a:endParaRPr lang="en-US"/>
          </a:p>
        </p:txBody>
      </p:sp>
    </p:spTree>
    <p:extLst>
      <p:ext uri="{BB962C8B-B14F-4D97-AF65-F5344CB8AC3E}">
        <p14:creationId xmlns:p14="http://schemas.microsoft.com/office/powerpoint/2010/main" val="3418751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#22 Plagas de insectos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plagas siempre estarán allí. Pero a veces están en lugares donde no lo esperas después de una inundación.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22</a:t>
            </a:fld>
            <a:endParaRPr lang="en-US"/>
          </a:p>
        </p:txBody>
      </p:sp>
    </p:spTree>
    <p:extLst>
      <p:ext uri="{BB962C8B-B14F-4D97-AF65-F5344CB8AC3E}">
        <p14:creationId xmlns:p14="http://schemas.microsoft.com/office/powerpoint/2010/main" val="3074534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#23 Chinches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Chinches (bichos rojos) son ácaros bebes. Estos normalmente viven en serpientes o lagartijos; no sobreviven en humanos. Desafortunadamente, sus secreciones salivales pueden causar reacciones alérgicas severas los cuales nos pueden dejar con una comezón hasta por una semana  (mientras tanto, la chinche ha muerto después de una horas de haberse pegado en nuestro cuerpo). Contrario a lo que dice la gente, las chinches rojas de las plantas no penetran en la piel. Para cuando empiezas a tener comezón, las larvas de los ácaros han muerto y se han caído, entonces a este punto estas tratando los síntomas (una vez que la chinche a inyectado sus secreciones salivales, no hay nada que hacer, pero rascarte).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23</a:t>
            </a:fld>
            <a:endParaRPr lang="en-US"/>
          </a:p>
        </p:txBody>
      </p:sp>
    </p:spTree>
    <p:extLst>
      <p:ext uri="{BB962C8B-B14F-4D97-AF65-F5344CB8AC3E}">
        <p14:creationId xmlns:p14="http://schemas.microsoft.com/office/powerpoint/2010/main" val="45631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#24 Garrapatas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Garrapata adulta (izquierda) y larvas de garrapata (derecha).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Quite las garrapatas utilizando unas pinzas y sacándolas directamente hacia arriba. No hay necesidad de utilizar ningún truco que te digan en internet para quitar las garrapatas. Usa las pinzas para asegúrate de removerlas completamente.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Familiarízate de los síntomas de enfermedades que pueden traer las garrapatas.  El Centro para la Prevención y Control de Enfermedades  (CDC) ha reportado un incremento en el numero de reportes de enfermedades bacterianas y </a:t>
            </a:r>
            <a:r>
              <a:rPr lang="es-ES" sz="1200" kern="1200" dirty="0" err="1">
                <a:solidFill>
                  <a:schemeClr val="tx1"/>
                </a:solidFill>
                <a:effectLst/>
                <a:latin typeface="+mn-lt"/>
                <a:ea typeface="+mn-ea"/>
                <a:cs typeface="+mn-cs"/>
              </a:rPr>
              <a:t>protozoicas</a:t>
            </a:r>
            <a:r>
              <a:rPr lang="es-ES" sz="1200" kern="1200" dirty="0">
                <a:solidFill>
                  <a:schemeClr val="tx1"/>
                </a:solidFill>
                <a:effectLst/>
                <a:latin typeface="+mn-lt"/>
                <a:ea typeface="+mn-ea"/>
                <a:cs typeface="+mn-cs"/>
              </a:rPr>
              <a:t> producidas por las garrapatas. Hubo menos de 22,000 en 2004. En 2016 hubo mas de 48,000.  La enfermedad de </a:t>
            </a:r>
            <a:r>
              <a:rPr lang="es-ES" sz="1200" kern="1200" dirty="0" err="1">
                <a:solidFill>
                  <a:schemeClr val="tx1"/>
                </a:solidFill>
                <a:effectLst/>
                <a:latin typeface="+mn-lt"/>
                <a:ea typeface="+mn-ea"/>
                <a:cs typeface="+mn-cs"/>
              </a:rPr>
              <a:t>Lyme</a:t>
            </a:r>
            <a:r>
              <a:rPr lang="es-ES" sz="1200" kern="1200" dirty="0">
                <a:solidFill>
                  <a:schemeClr val="tx1"/>
                </a:solidFill>
                <a:effectLst/>
                <a:latin typeface="+mn-lt"/>
                <a:ea typeface="+mn-ea"/>
                <a:cs typeface="+mn-cs"/>
              </a:rPr>
              <a:t>  es la mas común y produce el 82% de todas las enfermedades producidas por garrapatas. Lo mas espantoso es que el CDC sospecha que el número de casos esta muy por debajo de la cifra actual.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CDC dice que los síntomas mas comunes de las enfermedades producidas por garrapatas son: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Fiebre/Escalofríos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Dolores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Salpullido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u="none" kern="1200" dirty="0">
                <a:solidFill>
                  <a:schemeClr val="tx1"/>
                </a:solidFill>
                <a:effectLst/>
                <a:latin typeface="+mn-lt"/>
                <a:ea typeface="+mn-ea"/>
                <a:cs typeface="+mn-cs"/>
              </a:rPr>
              <a:t>Otros síntomas</a:t>
            </a:r>
            <a:endParaRPr lang="en-US" sz="1200" u="none"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Visite a su medico cuanto antes si tiene estos síntomas.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24</a:t>
            </a:fld>
            <a:endParaRPr lang="en-US"/>
          </a:p>
        </p:txBody>
      </p:sp>
    </p:spTree>
    <p:extLst>
      <p:ext uri="{BB962C8B-B14F-4D97-AF65-F5344CB8AC3E}">
        <p14:creationId xmlns:p14="http://schemas.microsoft.com/office/powerpoint/2010/main" val="168774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#25 </a:t>
            </a:r>
            <a:r>
              <a:rPr lang="es-ES" sz="1200" kern="1200" dirty="0" err="1">
                <a:solidFill>
                  <a:schemeClr val="tx1"/>
                </a:solidFill>
                <a:effectLst/>
                <a:latin typeface="+mn-lt"/>
                <a:ea typeface="+mn-ea"/>
                <a:cs typeface="+mn-cs"/>
              </a:rPr>
              <a:t>Permethrina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Productos que contengan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(usualmente se vende bajo el nombre de </a:t>
            </a:r>
            <a:r>
              <a:rPr lang="es-ES" sz="1200" kern="1200" dirty="0" err="1">
                <a:solidFill>
                  <a:schemeClr val="tx1"/>
                </a:solidFill>
                <a:effectLst/>
                <a:latin typeface="+mn-lt"/>
                <a:ea typeface="+mn-ea"/>
                <a:cs typeface="+mn-cs"/>
              </a:rPr>
              <a:t>Permanone</a:t>
            </a:r>
            <a:r>
              <a:rPr lang="es-ES" sz="1200" kern="1200" dirty="0">
                <a:solidFill>
                  <a:schemeClr val="tx1"/>
                </a:solidFill>
                <a:effectLst/>
                <a:latin typeface="+mn-lt"/>
                <a:ea typeface="+mn-ea"/>
                <a:cs typeface="+mn-cs"/>
              </a:rPr>
              <a:t>® ) pueden ayudar a mantener las chinches y las garrapatas alejadas de ti. Rocía las piernas de tus pantalones y tus calcetines con productos que tengan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25</a:t>
            </a:fld>
            <a:endParaRPr lang="en-US"/>
          </a:p>
        </p:txBody>
      </p:sp>
    </p:spTree>
    <p:extLst>
      <p:ext uri="{BB962C8B-B14F-4D97-AF65-F5344CB8AC3E}">
        <p14:creationId xmlns:p14="http://schemas.microsoft.com/office/powerpoint/2010/main" val="1234660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#26 Mosquitos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hembras de los mosquitos se alimentan de sangre y pueden transmitir enfermedades. Puede que haya más mosquitos después de lluvias o inundaciones porque hay agua estancada en la cual se pueden reproducir.  Productos que contengan DEET son repelentes muy efectivos.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también es efectiva.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DEET se aplica a la piel; la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va en la ropa.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26</a:t>
            </a:fld>
            <a:endParaRPr lang="en-US"/>
          </a:p>
        </p:txBody>
      </p:sp>
    </p:spTree>
    <p:extLst>
      <p:ext uri="{BB962C8B-B14F-4D97-AF65-F5344CB8AC3E}">
        <p14:creationId xmlns:p14="http://schemas.microsoft.com/office/powerpoint/2010/main" val="2769242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#27 Hormigas roja de fuego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hormigas rojas de fuego se conocen por su comportamiento agresivo y su picadura que duele mucho. Son especies invasoras. Se les conoce porque son sobrevivientes muy efectivos. De hecho, se han  adaptado a sobrevivir inundaciones juntándose y creando unos botes/lanchas/canoas que pueden flotar hasta que el agua empiece a bajar y ellas puedan reconstruir la colonia.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exterior de la lancha esta compuesta de hormigas obreras que protegen el centro de la colonia formada de huevecillos, larvas y la reina.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27</a:t>
            </a:fld>
            <a:endParaRPr lang="en-US"/>
          </a:p>
        </p:txBody>
      </p:sp>
    </p:spTree>
    <p:extLst>
      <p:ext uri="{BB962C8B-B14F-4D97-AF65-F5344CB8AC3E}">
        <p14:creationId xmlns:p14="http://schemas.microsoft.com/office/powerpoint/2010/main" val="4254729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#28 Canotaje/lancha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Tan pronto como la lancha compuesta de hormigas toca algo solido, lo cual puede ser un bote, palo, o la piel de una persona, las hormigas inmediatamente se adhieren a eso.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se adhieren a ti, quítatelas inmediatamente. No trates de sumergirlas en el agua, las hormigas se colgaran muy fuerte a ti.</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lanchas de hormigas parecen como basura normal cuando están flotando en el agua. No es hasta que están muy cerca a ti, que puedes ver que el racimo esta vivo.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cuidadoso de las hormigas rojas de fuego cuando las inundación baje, las hormigas construyen su hormiguero donde la lancha o racimo aterriza. Pueden construir sus colonias en lugares insospechados como áreas de recreación/juego, patios de casa o parques.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28</a:t>
            </a:fld>
            <a:endParaRPr lang="en-US"/>
          </a:p>
        </p:txBody>
      </p:sp>
    </p:spTree>
    <p:extLst>
      <p:ext uri="{BB962C8B-B14F-4D97-AF65-F5344CB8AC3E}">
        <p14:creationId xmlns:p14="http://schemas.microsoft.com/office/powerpoint/2010/main" val="1931517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#29 Cinco características de seguridad esenciales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 usar una sierra, observe estas cinco medidas de seguridad esenciales.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SEGURO DEL ACELERADOR: El seguro del acelerador esta diseñado para prevenir que el acelerador accidentalmente avance.  El acelerador solo trabaja si el seguro esta presionado hacia adentro. Ejemplo el mango trasero de la motosierra este agarrado firmemente mientras se acelera.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PROTECCION DE LA MANO DERECHA: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La protección. De la mano derecha esta diseñada para proteger la mano del operador si la cadena llegase a romper o descarrilar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FRENO DE LA CADENA: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freno de la cadena para la rotación de esta. El freno de la cadena esta diseñado para activarse de dos formas:</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la muñeca izquierda fuerza la protección de contragolpe hacia adelante, el freno de la cadena se activara.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Después de un contragolpe, el freno de la cadena se activará debido a la fuerza de inercia generada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Cada vez que se tomen mas de dos pasos durante el corte, empuje el freno de la cadena hacia adelante con la parte trasera de la mano para activar el freno. Active el freno cuando ponga la motosierra en el piso.  Nunca use la mano derecha para activar el freno de mano.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29</a:t>
            </a:fld>
            <a:endParaRPr lang="en-US"/>
          </a:p>
        </p:txBody>
      </p:sp>
    </p:spTree>
    <p:extLst>
      <p:ext uri="{BB962C8B-B14F-4D97-AF65-F5344CB8AC3E}">
        <p14:creationId xmlns:p14="http://schemas.microsoft.com/office/powerpoint/2010/main" val="368183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La Asociación de la industria al cuidado de los arboles reporta que en 2016 hubo 153 accidentes ocupacionales y 129 en 2017. Cortaduras por motosierra caen dentro de las golpeaduras.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victima mas joven que se registro fue de 18 y la mas vieja de 70. La edad media de las victimas (contando todos los incidentes) fue de 39 en 2016 y 43 en 2017. Esta es una edad promedia relativamente vieja lo que indica que la complacencia mas que la ignorancia lo que juega un papel importante en estos incidentes.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apoyo a esta aseveración: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victima típica no estaba asegurada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victima de golpe, falló en el limpiar la zona de caída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victima típica de electrocución violó MAD (distancia mínima de acercamiento) e hizo contacto atreves de un objeto/herramienta conductiva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a:t>
            </a:fld>
            <a:endParaRPr lang="en-US"/>
          </a:p>
        </p:txBody>
      </p:sp>
    </p:spTree>
    <p:extLst>
      <p:ext uri="{BB962C8B-B14F-4D97-AF65-F5344CB8AC3E}">
        <p14:creationId xmlns:p14="http://schemas.microsoft.com/office/powerpoint/2010/main" val="264941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#30 Características de seguridad de la motosierra </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SUPRESOR DE CHISPAS:  Cada motosierra tiene la capacidad de empezar un fuego. Gases de cámara de combustión de la motosierra y carbón caliente pueden ser lanzados a través del mofle como chispas.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mofle es donde todo esto para. Ingenieros de las motosierras han añadido estos supresores a los mofles para prevenir que las chispas salgan del mofle. Estas celdas pequeñas pueden taparse con el carbón y deben de ser limpiadas periódicamente.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AGARRADOR DE LA CADENA: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esta diseñado para agarrar la cadena en caso de que se rompa o descarrile. Es fácil de pasar por alto ya que se encuentra en el fondo de la sierra. Se rompen con facilidad, pero son fáciles de reemplazar en un taller de motosierras.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30</a:t>
            </a:fld>
            <a:endParaRPr lang="en-US"/>
          </a:p>
        </p:txBody>
      </p:sp>
    </p:spTree>
    <p:extLst>
      <p:ext uri="{BB962C8B-B14F-4D97-AF65-F5344CB8AC3E}">
        <p14:creationId xmlns:p14="http://schemas.microsoft.com/office/powerpoint/2010/main" val="2111317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#31 Transporte peligroso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Existen varias formas de cargar una motosierra, pero solo hay una forma segura de hacerlo.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31</a:t>
            </a:fld>
            <a:endParaRPr lang="en-US"/>
          </a:p>
        </p:txBody>
      </p:sp>
    </p:spTree>
    <p:extLst>
      <p:ext uri="{BB962C8B-B14F-4D97-AF65-F5344CB8AC3E}">
        <p14:creationId xmlns:p14="http://schemas.microsoft.com/office/powerpoint/2010/main" val="144130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#32 Transporte Seguro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Siempre cargue la motosierra con la punta hacia atrás de usted. Si la motosierra ha estado encendida por un tiempo es importante el asegurarse que el mofle este lejos de tu cuerpo. Siempre apague la sierra antes de transportarla.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es un ejemplo de como transportar una sierra. Sierra apagada, barra apuntando hacia atrás.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32</a:t>
            </a:fld>
            <a:endParaRPr lang="en-US"/>
          </a:p>
        </p:txBody>
      </p:sp>
    </p:spTree>
    <p:extLst>
      <p:ext uri="{BB962C8B-B14F-4D97-AF65-F5344CB8AC3E}">
        <p14:creationId xmlns:p14="http://schemas.microsoft.com/office/powerpoint/2010/main" val="1537782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#33 Electricidad</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peligros de trabajar con arboles se incrementa significativamente durante una tormenta. Muchas de las herramientas que dependemos para protegernos de peligros de electricidad como podadora telescópica, serruchos, aparatos de elevación pierden su capacidad de aislamiento cuando están mojadas. Los arboles en los que trabajamos son mucho más conductores cuando están mojados.  Vientos fuertes pueden empujar y poner las puntas de los arboles en contacto con conductores y hacer el corte de ramas y puntas extremadamente difícil aun utilizando cuerdas.  Los trabajadores deben de usar precauciones extremas y buen juicio en estas situaciones y, si lo requiere, demorar el trabajo hasta que las condiciones de clima mejoren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una inspección concienzuda antes de acercarse al árbol. El despeje de líneas es la </a:t>
            </a:r>
            <a:r>
              <a:rPr lang="es-ES" sz="1200" b="1" kern="1200" dirty="0">
                <a:solidFill>
                  <a:schemeClr val="tx1"/>
                </a:solidFill>
                <a:effectLst/>
                <a:latin typeface="+mn-lt"/>
                <a:ea typeface="+mn-ea"/>
                <a:cs typeface="+mn-cs"/>
              </a:rPr>
              <a:t>poda</a:t>
            </a:r>
            <a:r>
              <a:rPr lang="es-ES" sz="1200" kern="1200" dirty="0">
                <a:solidFill>
                  <a:schemeClr val="tx1"/>
                </a:solidFill>
                <a:effectLst/>
                <a:latin typeface="+mn-lt"/>
                <a:ea typeface="+mn-ea"/>
                <a:cs typeface="+mn-cs"/>
              </a:rPr>
              <a:t>, corte, reparación, mantenimiento, remoción o el </a:t>
            </a:r>
            <a:r>
              <a:rPr lang="es-ES" sz="1200" b="1" kern="1200" dirty="0">
                <a:solidFill>
                  <a:schemeClr val="tx1"/>
                </a:solidFill>
                <a:effectLst/>
                <a:latin typeface="+mn-lt"/>
                <a:ea typeface="+mn-ea"/>
                <a:cs typeface="+mn-cs"/>
              </a:rPr>
              <a:t>quitar arboles</a:t>
            </a:r>
            <a:r>
              <a:rPr lang="es-ES" sz="1200" kern="1200" dirty="0">
                <a:solidFill>
                  <a:schemeClr val="tx1"/>
                </a:solidFill>
                <a:effectLst/>
                <a:latin typeface="+mn-lt"/>
                <a:ea typeface="+mn-ea"/>
                <a:cs typeface="+mn-cs"/>
              </a:rPr>
              <a:t> o cortar los arbustos que están cerca (dentro de 10 pies de) </a:t>
            </a:r>
            <a:r>
              <a:rPr lang="es-ES" sz="1200" b="1" kern="1200" dirty="0">
                <a:solidFill>
                  <a:schemeClr val="tx1"/>
                </a:solidFill>
                <a:effectLst/>
                <a:latin typeface="+mn-lt"/>
                <a:ea typeface="+mn-ea"/>
                <a:cs typeface="+mn-cs"/>
              </a:rPr>
              <a:t>líneas eléctricas</a:t>
            </a:r>
            <a:r>
              <a:rPr lang="es-ES" sz="1200" kern="1200" dirty="0">
                <a:solidFill>
                  <a:schemeClr val="tx1"/>
                </a:solidFill>
                <a:effectLst/>
                <a:latin typeface="+mn-lt"/>
                <a:ea typeface="+mn-ea"/>
                <a:cs typeface="+mn-cs"/>
              </a:rPr>
              <a:t> vivas.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un circuito de un poste de luz de la calle o una línea de teléfono tiene un voltaje suficiente para matar, casi todos los </a:t>
            </a:r>
            <a:r>
              <a:rPr lang="es-ES" sz="1200" kern="1200" dirty="0" err="1">
                <a:solidFill>
                  <a:schemeClr val="tx1"/>
                </a:solidFill>
                <a:effectLst/>
                <a:latin typeface="+mn-lt"/>
                <a:ea typeface="+mn-ea"/>
                <a:cs typeface="+mn-cs"/>
              </a:rPr>
              <a:t>arboristas</a:t>
            </a:r>
            <a:r>
              <a:rPr lang="es-ES" sz="1200" kern="1200" dirty="0">
                <a:solidFill>
                  <a:schemeClr val="tx1"/>
                </a:solidFill>
                <a:effectLst/>
                <a:latin typeface="+mn-lt"/>
                <a:ea typeface="+mn-ea"/>
                <a:cs typeface="+mn-cs"/>
              </a:rPr>
              <a:t>, están expuestos de alguna forma a este peligro. De hecho, los trabajadores no tienen que tocar los cables para ser electrocutados—la mitad de las electrocuciones son el resultado de un contacto indirecto.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el suelo bajo sus pies puede conducir electricidad si se dan las condiciones y el voltaje adecuadas.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Trate todos los arboles caídos como energizados.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33</a:t>
            </a:fld>
            <a:endParaRPr lang="en-US"/>
          </a:p>
        </p:txBody>
      </p:sp>
    </p:spTree>
    <p:extLst>
      <p:ext uri="{BB962C8B-B14F-4D97-AF65-F5344CB8AC3E}">
        <p14:creationId xmlns:p14="http://schemas.microsoft.com/office/powerpoint/2010/main" val="1693526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#34 Advertencia Eléctrica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Reafirme la diapositiva.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Tenga en mente que la electricidad de una línea caída lejana puede llegar su sitio de trabajo a través de conductores como malla ciclónica, bordes de metal, o aun a través de cosas “inofensivas’ como líneas de teléfono o cable.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34</a:t>
            </a:fld>
            <a:endParaRPr lang="en-US"/>
          </a:p>
        </p:txBody>
      </p:sp>
    </p:spTree>
    <p:extLst>
      <p:ext uri="{BB962C8B-B14F-4D97-AF65-F5344CB8AC3E}">
        <p14:creationId xmlns:p14="http://schemas.microsoft.com/office/powerpoint/2010/main" val="1653588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#35 Peligro por generadores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Adicionalmente, algunos dueños de casa ponen generadores de electricidad de manera incorrecta y pueden causar “retroalimentación” en su casa, el cual se puede incrementar en volumen en los transformadores, re-energizando las líneas que los </a:t>
            </a:r>
            <a:r>
              <a:rPr lang="es-ES" sz="1200" kern="1200" dirty="0" err="1">
                <a:solidFill>
                  <a:schemeClr val="tx1"/>
                </a:solidFill>
                <a:effectLst/>
                <a:latin typeface="+mn-lt"/>
                <a:ea typeface="+mn-ea"/>
                <a:cs typeface="+mn-cs"/>
              </a:rPr>
              <a:t>arboristas</a:t>
            </a:r>
            <a:r>
              <a:rPr lang="es-ES" sz="1200" kern="1200" dirty="0">
                <a:solidFill>
                  <a:schemeClr val="tx1"/>
                </a:solidFill>
                <a:effectLst/>
                <a:latin typeface="+mn-lt"/>
                <a:ea typeface="+mn-ea"/>
                <a:cs typeface="+mn-cs"/>
              </a:rPr>
              <a:t> “hayan dado” por muertas/inactivas.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hay un generador operando o con las luces encendidas en una residencia en un área con un apagón, considere todos los conductores energizados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vez más, no empiece a trabajar hasta que la compañía de electricidad haya proclamado las líneas caídas como muertas.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35</a:t>
            </a:fld>
            <a:endParaRPr lang="en-US"/>
          </a:p>
        </p:txBody>
      </p:sp>
    </p:spTree>
    <p:extLst>
      <p:ext uri="{BB962C8B-B14F-4D97-AF65-F5344CB8AC3E}">
        <p14:creationId xmlns:p14="http://schemas.microsoft.com/office/powerpoint/2010/main" val="241927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#36 Quitar peligros de tropiezo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Limpie la basura pequeña antes de trabajar en el árbol. Esto ayuda al operador a tener una mejor vista del árbol, así como reducir tropiezos.  Continúe quitando basura durante toda la operación. Este es la mejor manera de evitar peligros por tropiezo.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36</a:t>
            </a:fld>
            <a:endParaRPr lang="en-US"/>
          </a:p>
        </p:txBody>
      </p:sp>
    </p:spTree>
    <p:extLst>
      <p:ext uri="{BB962C8B-B14F-4D97-AF65-F5344CB8AC3E}">
        <p14:creationId xmlns:p14="http://schemas.microsoft.com/office/powerpoint/2010/main" val="1790180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#37 Inicio Seguro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Iniciar la motosierra dejándola caer esta prohibido.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 empezar asegúrese de checar los controles, la tensión de la cadena, los tornillos y las agarraderas.  No encienda la sierra dentro de 10 pies de un combustible. Active el freno de la cadena y ponga la sierra en un lugar plano como en el suelo o otra superficie firme, ponga los dedos del pie DERECHO en la agarradera o la rodilla arriba de la sierra para estabilizarla antes de jalar la cuerda. La mano IZQUIERDA de estar firme alrededor de la agarradera con el codo asegurado.    Cuando se encienda en el suelo asegúrese de que la barra no este en contacto con el suelo o con ningún otro objeto.   Si no es posible el iniciarla en el suelo debido a basura o otras obstrucciones, entonces se puede iniciar parado. Para en un lugar firme con la agarradera trasera entre las piernas y la mano IZQUIERDA alrededor de la agarradera de enfrente y con el codo asegurado.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37</a:t>
            </a:fld>
            <a:endParaRPr lang="en-US"/>
          </a:p>
        </p:txBody>
      </p:sp>
    </p:spTree>
    <p:extLst>
      <p:ext uri="{BB962C8B-B14F-4D97-AF65-F5344CB8AC3E}">
        <p14:creationId xmlns:p14="http://schemas.microsoft.com/office/powerpoint/2010/main" val="1399277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#38 Comentarios finales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esta diapositiva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38</a:t>
            </a:fld>
            <a:endParaRPr lang="en-US"/>
          </a:p>
        </p:txBody>
      </p:sp>
    </p:spTree>
    <p:extLst>
      <p:ext uri="{BB962C8B-B14F-4D97-AF65-F5344CB8AC3E}">
        <p14:creationId xmlns:p14="http://schemas.microsoft.com/office/powerpoint/2010/main" val="2372343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#39 Alguna pregunta?</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39</a:t>
            </a:fld>
            <a:endParaRPr lang="en-US"/>
          </a:p>
        </p:txBody>
      </p:sp>
    </p:spTree>
    <p:extLst>
      <p:ext uri="{BB962C8B-B14F-4D97-AF65-F5344CB8AC3E}">
        <p14:creationId xmlns:p14="http://schemas.microsoft.com/office/powerpoint/2010/main" val="413389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 Bases de Seguridad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b="0" i="1" kern="1200" baseline="0" dirty="0">
                <a:solidFill>
                  <a:schemeClr val="tx1"/>
                </a:solidFill>
                <a:effectLst/>
                <a:latin typeface="+mn-lt"/>
                <a:ea typeface="+mn-ea"/>
                <a:cs typeface="+mn-cs"/>
              </a:rPr>
              <a:t>Lea la diapositiva.</a:t>
            </a:r>
            <a:endParaRPr lang="en-US" sz="1200" b="0" i="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a:t>
            </a:fld>
            <a:endParaRPr lang="en-US"/>
          </a:p>
        </p:txBody>
      </p:sp>
    </p:spTree>
    <p:extLst>
      <p:ext uri="{BB962C8B-B14F-4D97-AF65-F5344CB8AC3E}">
        <p14:creationId xmlns:p14="http://schemas.microsoft.com/office/powerpoint/2010/main" val="2074118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r>
              <a:rPr lang="es-ES" sz="1200" kern="1200" dirty="0">
                <a:solidFill>
                  <a:schemeClr val="tx1"/>
                </a:solidFill>
                <a:effectLst/>
                <a:latin typeface="+mn-lt"/>
                <a:ea typeface="+mn-ea"/>
                <a:cs typeface="+mn-cs"/>
              </a:rPr>
              <a:t>#5 Quejas de PPE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mucha gente no le gusta usar PPE.</a:t>
            </a:r>
          </a:p>
          <a:p>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y conteste cada punto con estos puntos siguientes</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es incomodo, obtenga PPE que sea cómodo.  Obtenga la talla apropiada, mejor entalle o flexibilidad, o un diseño diferente que se adapte mejor a los otros componentes del PPE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PPE es necesario. La cadena se mueve a 68 millas por hora o 88 pies por segundo.  A la máxima velocidad, 600 dientes de la cadena por segundo pasan por un punto determinado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puede que haga mucho calor. Siempre esta caluroso en el verano. Manténgase hidratado, tome mucha agua y tome descansos para ventilarse.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 veras como un tonto sin el. Trabaja de forma segura, sea profesional, da un buen ejemplo con el uso del PPE.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492DC-1975-D54A-8EFA-F49DD7212D4C}" type="slidenum">
              <a:rPr lang="en-US" smtClean="0"/>
              <a:t>5</a:t>
            </a:fld>
            <a:endParaRPr lang="en-US"/>
          </a:p>
        </p:txBody>
      </p:sp>
    </p:spTree>
    <p:extLst>
      <p:ext uri="{BB962C8B-B14F-4D97-AF65-F5344CB8AC3E}">
        <p14:creationId xmlns:p14="http://schemas.microsoft.com/office/powerpoint/2010/main" val="15701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#6 PPE Requerido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es el PPE requerido para el uso de motosierra. Si usted es un empleado, su compañía debe de proveerlo. La palabra ‘debe” se usa en el ANSI S133. Cuando ANSIZ133 usa la palabra debe, significa que absolutamente “debe.”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6</a:t>
            </a:fld>
            <a:endParaRPr lang="en-US"/>
          </a:p>
        </p:txBody>
      </p:sp>
    </p:spTree>
    <p:extLst>
      <p:ext uri="{BB962C8B-B14F-4D97-AF65-F5344CB8AC3E}">
        <p14:creationId xmlns:p14="http://schemas.microsoft.com/office/powerpoint/2010/main" val="349015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#7 Preguntas sobre el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¿Cuándo se debe usar casco? Siempre que hay riesgo de lesión en la cabeza. Generalmente, siempre que este cerca de un sitio de trabajo.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seguro si dice Z89.1 en el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compañías que fabrican los cascos indican que es lo que se debe usar debajo del casco. Algunas veces ellos recomiendan revestimientos específicos.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se pueden usar calcomanías, pero evite el aplicar pintura al casco. Puede dañar el plástico.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¿Cuanto tiempo duran los cascos? Remplácelos cada 3-5 años. El sol hace que el platico se haga frágil con el tiempo. Revise los broches y exprima el casco para identificar grietas antes de usarlo.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Dele cascos a la audiencia. Pregúnteles que encuentren el ZN89.1 y si usarían ese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7</a:t>
            </a:fld>
            <a:endParaRPr lang="en-US"/>
          </a:p>
        </p:txBody>
      </p:sp>
    </p:spTree>
    <p:extLst>
      <p:ext uri="{BB962C8B-B14F-4D97-AF65-F5344CB8AC3E}">
        <p14:creationId xmlns:p14="http://schemas.microsoft.com/office/powerpoint/2010/main" val="28671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#8 Beneficios de un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https://</a:t>
            </a:r>
            <a:r>
              <a:rPr lang="es-ES" sz="1200" i="1" kern="1200" dirty="0" err="1">
                <a:solidFill>
                  <a:schemeClr val="tx1"/>
                </a:solidFill>
                <a:effectLst/>
                <a:latin typeface="+mn-lt"/>
                <a:ea typeface="+mn-ea"/>
                <a:cs typeface="+mn-cs"/>
              </a:rPr>
              <a:t>youtu.be</a:t>
            </a:r>
            <a:r>
              <a:rPr lang="es-ES" sz="1200" i="1" kern="1200" dirty="0">
                <a:solidFill>
                  <a:schemeClr val="tx1"/>
                </a:solidFill>
                <a:effectLst/>
                <a:latin typeface="+mn-lt"/>
                <a:ea typeface="+mn-ea"/>
                <a:cs typeface="+mn-cs"/>
              </a:rPr>
              <a:t>/m_V8GsPdGyc</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objeto pequeño agarra una gran fuerza cuando cae. Un casco puede ser la diferencia entre un dolor de cabeza o la muerte.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video lo demostrara </a:t>
            </a:r>
            <a:endParaRPr lang="en-US" sz="1200" kern="1200" dirty="0">
              <a:solidFill>
                <a:schemeClr val="tx1"/>
              </a:solidFill>
              <a:effectLst/>
              <a:latin typeface="+mn-lt"/>
              <a:ea typeface="+mn-ea"/>
              <a:cs typeface="+mn-cs"/>
            </a:endParaRP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8</a:t>
            </a:fld>
            <a:endParaRPr lang="en-US"/>
          </a:p>
        </p:txBody>
      </p:sp>
    </p:spTree>
    <p:extLst>
      <p:ext uri="{BB962C8B-B14F-4D97-AF65-F5344CB8AC3E}">
        <p14:creationId xmlns:p14="http://schemas.microsoft.com/office/powerpoint/2010/main" val="414136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#9 Video sobre el uso de protección de los ojos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u="sng" kern="1200" dirty="0">
                <a:solidFill>
                  <a:schemeClr val="tx1"/>
                </a:solidFill>
                <a:effectLst/>
                <a:latin typeface="+mn-lt"/>
                <a:ea typeface="+mn-ea"/>
                <a:cs typeface="+mn-cs"/>
              </a:rPr>
              <a:t>https://</a:t>
            </a:r>
            <a:r>
              <a:rPr lang="es-ES" sz="1200" i="1" u="sng" kern="1200" dirty="0" err="1">
                <a:solidFill>
                  <a:schemeClr val="tx1"/>
                </a:solidFill>
                <a:effectLst/>
                <a:latin typeface="+mn-lt"/>
                <a:ea typeface="+mn-ea"/>
                <a:cs typeface="+mn-cs"/>
              </a:rPr>
              <a:t>youtu.be</a:t>
            </a:r>
            <a:r>
              <a:rPr lang="es-ES" sz="1200" i="1" u="sng" kern="1200" dirty="0">
                <a:solidFill>
                  <a:schemeClr val="tx1"/>
                </a:solidFill>
                <a:effectLst/>
                <a:latin typeface="+mn-lt"/>
                <a:ea typeface="+mn-ea"/>
                <a:cs typeface="+mn-cs"/>
              </a:rPr>
              <a:t>/</a:t>
            </a:r>
            <a:r>
              <a:rPr lang="es-ES" sz="1200" i="1" u="sng" kern="1200" dirty="0" err="1">
                <a:solidFill>
                  <a:schemeClr val="tx1"/>
                </a:solidFill>
                <a:effectLst/>
                <a:latin typeface="+mn-lt"/>
                <a:ea typeface="+mn-ea"/>
                <a:cs typeface="+mn-cs"/>
              </a:rPr>
              <a:t>pfAZwGZS-Hk</a:t>
            </a:r>
            <a:endParaRPr lang="en-US" sz="1200" i="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Vamos a ver un poco de este excelente video. Hace unas observaciones muy importantes acerca de las implicaciones de lesiones a los ojos</a:t>
            </a:r>
            <a:r>
              <a:rPr lang="es-ES" sz="1200" i="1" kern="1200" dirty="0">
                <a:solidFill>
                  <a:schemeClr val="tx1"/>
                </a:solidFill>
                <a:effectLst/>
                <a:latin typeface="+mn-lt"/>
                <a:ea typeface="+mn-ea"/>
                <a:cs typeface="+mn-cs"/>
              </a:rPr>
              <a:t>. </a:t>
            </a:r>
          </a:p>
          <a:p>
            <a:endParaRPr lang="es-ES" sz="1200" i="1" kern="1200" dirty="0">
              <a:solidFill>
                <a:schemeClr val="tx1"/>
              </a:solidFill>
              <a:effectLst/>
              <a:latin typeface="+mn-lt"/>
              <a:ea typeface="+mn-ea"/>
              <a:cs typeface="+mn-cs"/>
            </a:endParaRPr>
          </a:p>
          <a:p>
            <a:r>
              <a:rPr lang="es-ES" sz="1200" i="1" kern="1200" dirty="0" err="1">
                <a:solidFill>
                  <a:schemeClr val="tx1"/>
                </a:solidFill>
                <a:effectLst/>
                <a:latin typeface="+mn-lt"/>
                <a:ea typeface="+mn-ea"/>
                <a:cs typeface="+mn-cs"/>
              </a:rPr>
              <a:t>Páre</a:t>
            </a:r>
            <a:r>
              <a:rPr lang="es-ES" sz="1200" i="1" kern="1200" dirty="0">
                <a:solidFill>
                  <a:schemeClr val="tx1"/>
                </a:solidFill>
                <a:effectLst/>
                <a:latin typeface="+mn-lt"/>
                <a:ea typeface="+mn-ea"/>
                <a:cs typeface="+mn-cs"/>
              </a:rPr>
              <a:t> el video cerca del tiempo 1:05.</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Algunas personas me han dicho que los pedazos de madera de un árbol no van a lastimarle. Pero la verdad es que nunca se sabe que hay en el árbol que estas trabajando.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9</a:t>
            </a:fld>
            <a:endParaRPr lang="en-US"/>
          </a:p>
        </p:txBody>
      </p:sp>
    </p:spTree>
    <p:extLst>
      <p:ext uri="{BB962C8B-B14F-4D97-AF65-F5344CB8AC3E}">
        <p14:creationId xmlns:p14="http://schemas.microsoft.com/office/powerpoint/2010/main" val="12088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2ED9EE-AEAD-2445-9E72-E6C9D8E53EE4}"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4211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4293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64351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26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ED9EE-AEAD-2445-9E72-E6C9D8E53EE4}" type="datetimeFigureOut">
              <a:rPr lang="en-US" smtClean="0"/>
              <a:t>4/27/20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387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2ED9EE-AEAD-2445-9E72-E6C9D8E53EE4}" type="datetimeFigureOut">
              <a:rPr lang="en-US" smtClean="0"/>
              <a:t>4/27/20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856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ED9EE-AEAD-2445-9E72-E6C9D8E53EE4}" type="datetimeFigureOut">
              <a:rPr lang="en-US" smtClean="0"/>
              <a:t>4/27/20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9744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2ED9EE-AEAD-2445-9E72-E6C9D8E53EE4}" type="datetimeFigureOut">
              <a:rPr lang="en-US" smtClean="0"/>
              <a:t>4/27/20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022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D9EE-AEAD-2445-9E72-E6C9D8E53EE4}" type="datetimeFigureOut">
              <a:rPr lang="en-US" smtClean="0"/>
              <a:t>4/27/20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25842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4/27/20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9100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4/27/20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52638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D9EE-AEAD-2445-9E72-E6C9D8E53EE4}" type="datetimeFigureOut">
              <a:rPr lang="en-US" smtClean="0"/>
              <a:t>4/27/20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4F04-E7E7-A144-A147-A31AD2DDCB20}" type="slidenum">
              <a:rPr lang="en-US" smtClean="0"/>
              <a:t>‹#›</a:t>
            </a:fld>
            <a:endParaRPr lang="en-US"/>
          </a:p>
        </p:txBody>
      </p:sp>
    </p:spTree>
    <p:extLst>
      <p:ext uri="{BB962C8B-B14F-4D97-AF65-F5344CB8AC3E}">
        <p14:creationId xmlns:p14="http://schemas.microsoft.com/office/powerpoint/2010/main" val="56315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r5VSivQe760?feature=oembed"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e-ozLCZT4wg?feature=oembed"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m_V8GsPdGyc?feature=oembed"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pfAZwGZS-Hk?feature=oembed"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6" y="654205"/>
            <a:ext cx="4966965" cy="3137444"/>
          </a:xfrm>
        </p:spPr>
        <p:txBody>
          <a:bodyPr anchor="b">
            <a:normAutofit/>
          </a:bodyPr>
          <a:lstStyle/>
          <a:p>
            <a:pPr algn="l"/>
            <a:r>
              <a:rPr lang="es-ES_tradnl" dirty="0">
                <a:solidFill>
                  <a:schemeClr val="bg1"/>
                </a:solidFill>
              </a:rPr>
              <a:t>Seguridad Usando Motosierras y Limpieza de Arboles </a:t>
            </a:r>
          </a:p>
        </p:txBody>
      </p:sp>
      <p:sp>
        <p:nvSpPr>
          <p:cNvPr id="3" name="Subtitle 2"/>
          <p:cNvSpPr>
            <a:spLocks noGrp="1"/>
          </p:cNvSpPr>
          <p:nvPr>
            <p:ph type="subTitle" idx="1"/>
          </p:nvPr>
        </p:nvSpPr>
        <p:spPr>
          <a:xfrm>
            <a:off x="6746627" y="4750893"/>
            <a:ext cx="4645250" cy="1147863"/>
          </a:xfrm>
        </p:spPr>
        <p:txBody>
          <a:bodyPr anchor="t">
            <a:normAutofit fontScale="85000" lnSpcReduction="20000"/>
          </a:bodyPr>
          <a:lstStyle/>
          <a:p>
            <a:pPr algn="l">
              <a:lnSpc>
                <a:spcPct val="90000"/>
              </a:lnSpc>
            </a:pPr>
            <a:r>
              <a:rPr lang="es-ES_tradnl" sz="1600" i="1">
                <a:solidFill>
                  <a:schemeClr val="bg1"/>
                </a:solidFill>
              </a:rPr>
              <a:t>Este material se produjo bajo el Proyecto numero  SH-05052-SH8 de la Sub-Secretaria de Salud y Seguridad Ocupacional, dentro del Departamento del Trabajo de los EEUU. Este no necesariamente refleja los punto de vista o políticas del Departamento del Trabajo, ni la mención de nombres comerciales, productos comerciales,  u organizaciones implica ratificación del Gobierno de los EEUU</a:t>
            </a:r>
            <a:endParaRPr lang="es-ES_tradnl" sz="1100">
              <a:solidFill>
                <a:schemeClr val="bg1"/>
              </a:solidFill>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3151E40-5F45-524F-A1DD-2A96B7128608}"/>
              </a:ext>
            </a:extLst>
          </p:cNvPr>
          <p:cNvPicPr>
            <a:picLocks noChangeAspect="1"/>
          </p:cNvPicPr>
          <p:nvPr/>
        </p:nvPicPr>
        <p:blipFill>
          <a:blip r:embed="rId3"/>
          <a:stretch>
            <a:fillRect/>
          </a:stretch>
        </p:blipFill>
        <p:spPr>
          <a:xfrm>
            <a:off x="478408" y="1289715"/>
            <a:ext cx="4047843" cy="1882247"/>
          </a:xfrm>
          <a:prstGeom prst="rect">
            <a:avLst/>
          </a:prstGeom>
        </p:spPr>
      </p:pic>
      <p:pic>
        <p:nvPicPr>
          <p:cNvPr id="8" name="Picture 7" descr="A close up of a logo&#10;&#10;Description automatically generated">
            <a:extLst>
              <a:ext uri="{FF2B5EF4-FFF2-40B4-BE49-F238E27FC236}">
                <a16:creationId xmlns:a16="http://schemas.microsoft.com/office/drawing/2014/main" id="{DA1F9E1A-04C9-4348-A829-B33E624A1A0D}"/>
              </a:ext>
            </a:extLst>
          </p:cNvPr>
          <p:cNvPicPr>
            <a:picLocks noChangeAspect="1"/>
          </p:cNvPicPr>
          <p:nvPr/>
        </p:nvPicPr>
        <p:blipFill>
          <a:blip r:embed="rId4"/>
          <a:stretch>
            <a:fillRect/>
          </a:stretch>
        </p:blipFill>
        <p:spPr>
          <a:xfrm>
            <a:off x="208721" y="3686038"/>
            <a:ext cx="4724400" cy="1143000"/>
          </a:xfrm>
          <a:prstGeom prst="rect">
            <a:avLst/>
          </a:prstGeom>
        </p:spPr>
      </p:pic>
    </p:spTree>
    <p:extLst>
      <p:ext uri="{BB962C8B-B14F-4D97-AF65-F5344CB8AC3E}">
        <p14:creationId xmlns:p14="http://schemas.microsoft.com/office/powerpoint/2010/main" val="17762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89057-AFAF-B342-878E-7A33F8A1A763}"/>
              </a:ext>
            </a:extLst>
          </p:cNvPr>
          <p:cNvSpPr>
            <a:spLocks noGrp="1"/>
          </p:cNvSpPr>
          <p:nvPr>
            <p:ph type="title"/>
          </p:nvPr>
        </p:nvSpPr>
        <p:spPr>
          <a:xfrm>
            <a:off x="527537" y="4756638"/>
            <a:ext cx="11438793" cy="930447"/>
          </a:xfrm>
        </p:spPr>
        <p:txBody>
          <a:bodyPr vert="horz" lIns="91440" tIns="45720" rIns="91440" bIns="45720" rtlCol="0" anchor="b">
            <a:normAutofit fontScale="90000"/>
          </a:bodyPr>
          <a:lstStyle/>
          <a:p>
            <a:pPr defTabSz="914400">
              <a:lnSpc>
                <a:spcPct val="90000"/>
              </a:lnSpc>
            </a:pPr>
            <a:r>
              <a:rPr lang="es-ES_tradnl" sz="5400" dirty="0">
                <a:solidFill>
                  <a:srgbClr val="FFFFFF"/>
                </a:solidFill>
              </a:rPr>
              <a:t>Nunca sabes lo que esta dentro de un </a:t>
            </a:r>
            <a:r>
              <a:rPr lang="es-ES_tradnl" sz="5400" dirty="0" err="1">
                <a:solidFill>
                  <a:srgbClr val="FFFFFF"/>
                </a:solidFill>
              </a:rPr>
              <a:t>arbol</a:t>
            </a:r>
            <a:r>
              <a:rPr lang="es-ES_tradnl" sz="5400" dirty="0">
                <a:solidFill>
                  <a:srgbClr val="FFFFFF"/>
                </a:solidFill>
              </a:rPr>
              <a:t>!</a:t>
            </a:r>
          </a:p>
        </p:txBody>
      </p:sp>
      <p:pic>
        <p:nvPicPr>
          <p:cNvPr id="11" name="Content Placeholder 10" descr="A tree in a forest&#10;&#10;Description automatically generated">
            <a:extLst>
              <a:ext uri="{FF2B5EF4-FFF2-40B4-BE49-F238E27FC236}">
                <a16:creationId xmlns:a16="http://schemas.microsoft.com/office/drawing/2014/main" id="{BAB64470-9931-114D-90B4-48766B5CCF5C}"/>
              </a:ext>
            </a:extLst>
          </p:cNvPr>
          <p:cNvPicPr>
            <a:picLocks noGrp="1" noChangeAspect="1"/>
          </p:cNvPicPr>
          <p:nvPr>
            <p:ph idx="1"/>
          </p:nvPr>
        </p:nvPicPr>
        <p:blipFill rotWithShape="1">
          <a:blip r:embed="rId3"/>
          <a:srcRect l="14236" r="11018"/>
          <a:stretch/>
        </p:blipFill>
        <p:spPr>
          <a:xfrm>
            <a:off x="320040" y="593653"/>
            <a:ext cx="3425609" cy="3425793"/>
          </a:xfrm>
          <a:prstGeom prst="rect">
            <a:avLst/>
          </a:prstGeom>
        </p:spPr>
      </p:pic>
      <p:pic>
        <p:nvPicPr>
          <p:cNvPr id="3" name="Picture 2">
            <a:extLst>
              <a:ext uri="{FF2B5EF4-FFF2-40B4-BE49-F238E27FC236}">
                <a16:creationId xmlns:a16="http://schemas.microsoft.com/office/drawing/2014/main" id="{39095355-AE25-144D-909F-D54E45C2445D}"/>
              </a:ext>
            </a:extLst>
          </p:cNvPr>
          <p:cNvPicPr>
            <a:picLocks noChangeAspect="1"/>
          </p:cNvPicPr>
          <p:nvPr/>
        </p:nvPicPr>
        <p:blipFill rotWithShape="1">
          <a:blip r:embed="rId4"/>
          <a:srcRect l="29142" t="20" r="-19859" b="-20"/>
          <a:stretch/>
        </p:blipFill>
        <p:spPr>
          <a:xfrm>
            <a:off x="4385728" y="593653"/>
            <a:ext cx="4670733" cy="3423875"/>
          </a:xfrm>
          <a:prstGeom prst="rect">
            <a:avLst/>
          </a:prstGeom>
        </p:spPr>
      </p:pic>
      <p:cxnSp>
        <p:nvCxnSpPr>
          <p:cNvPr id="41" name="Straight Connector 4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9CD659-C1CA-E448-8419-E7179375418D}"/>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8449725" y="541329"/>
            <a:ext cx="3082896" cy="3454225"/>
          </a:xfrm>
          <a:prstGeom prst="rect">
            <a:avLst/>
          </a:prstGeom>
        </p:spPr>
      </p:pic>
      <p:cxnSp>
        <p:nvCxnSpPr>
          <p:cNvPr id="43" name="Straight Connector 4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19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10750A-613A-0840-9932-FEFAEC703EC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854" r="8257"/>
          <a:stretch/>
        </p:blipFill>
        <p:spPr>
          <a:xfrm>
            <a:off x="20" y="10"/>
            <a:ext cx="12191980" cy="6857990"/>
          </a:xfrm>
          <a:prstGeom prst="rect">
            <a:avLst/>
          </a:prstGeom>
        </p:spPr>
      </p:pic>
      <p:sp>
        <p:nvSpPr>
          <p:cNvPr id="2" name="Title 1">
            <a:extLst>
              <a:ext uri="{FF2B5EF4-FFF2-40B4-BE49-F238E27FC236}">
                <a16:creationId xmlns:a16="http://schemas.microsoft.com/office/drawing/2014/main" id="{6712FD65-C38A-C04E-BBBC-99AAA683E98C}"/>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defTabSz="914400">
              <a:lnSpc>
                <a:spcPct val="90000"/>
              </a:lnSpc>
            </a:pPr>
            <a:r>
              <a:rPr lang="en-US" sz="2800" dirty="0" err="1">
                <a:solidFill>
                  <a:srgbClr val="FFFFFF"/>
                </a:solidFill>
              </a:rPr>
              <a:t>Conozca</a:t>
            </a:r>
            <a:r>
              <a:rPr lang="en-US" sz="2800" dirty="0">
                <a:solidFill>
                  <a:srgbClr val="FFFFFF"/>
                </a:solidFill>
              </a:rPr>
              <a:t> a  “</a:t>
            </a:r>
            <a:r>
              <a:rPr lang="en-US" sz="2800" dirty="0" err="1">
                <a:solidFill>
                  <a:srgbClr val="FFFFFF"/>
                </a:solidFill>
              </a:rPr>
              <a:t>Atoradito</a:t>
            </a:r>
            <a:r>
              <a:rPr lang="en-US" sz="2800">
                <a:solidFill>
                  <a:srgbClr val="FFFFFF"/>
                </a:solidFill>
              </a:rPr>
              <a:t>”</a:t>
            </a:r>
            <a:endParaRPr lang="en-US" sz="2800" dirty="0">
              <a:solidFill>
                <a:srgbClr val="FFFFFF"/>
              </a:solidFill>
            </a:endParaRPr>
          </a:p>
        </p:txBody>
      </p:sp>
      <p:sp>
        <p:nvSpPr>
          <p:cNvPr id="6" name="Rectangle 5">
            <a:extLst>
              <a:ext uri="{FF2B5EF4-FFF2-40B4-BE49-F238E27FC236}">
                <a16:creationId xmlns:a16="http://schemas.microsoft.com/office/drawing/2014/main" id="{1E52ECD6-8B00-F942-9D70-B6A76F07ADBA}"/>
              </a:ext>
            </a:extLst>
          </p:cNvPr>
          <p:cNvSpPr/>
          <p:nvPr/>
        </p:nvSpPr>
        <p:spPr>
          <a:xfrm>
            <a:off x="7216366" y="6488658"/>
            <a:ext cx="6817487" cy="369332"/>
          </a:xfrm>
          <a:prstGeom prst="rect">
            <a:avLst/>
          </a:prstGeom>
        </p:spPr>
        <p:txBody>
          <a:bodyPr wrap="square">
            <a:spAutoFit/>
          </a:bodyPr>
          <a:lstStyle/>
          <a:p>
            <a:pPr>
              <a:spcAft>
                <a:spcPts val="600"/>
              </a:spcAft>
            </a:pPr>
            <a:r>
              <a:rPr lang="en-US" dirty="0"/>
              <a:t>https://</a:t>
            </a:r>
            <a:r>
              <a:rPr lang="en-US" dirty="0" err="1"/>
              <a:t>allthatsinteresting.com</a:t>
            </a:r>
            <a:r>
              <a:rPr lang="en-US" dirty="0"/>
              <a:t>/</a:t>
            </a:r>
            <a:r>
              <a:rPr lang="en-US" dirty="0" err="1"/>
              <a:t>stuckie</a:t>
            </a:r>
            <a:r>
              <a:rPr lang="en-US" dirty="0"/>
              <a:t>-mummy-dog</a:t>
            </a:r>
          </a:p>
        </p:txBody>
      </p:sp>
    </p:spTree>
    <p:extLst>
      <p:ext uri="{BB962C8B-B14F-4D97-AF65-F5344CB8AC3E}">
        <p14:creationId xmlns:p14="http://schemas.microsoft.com/office/powerpoint/2010/main" val="3531711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grass, man&#10;&#10;Description automatically generated">
            <a:extLst>
              <a:ext uri="{FF2B5EF4-FFF2-40B4-BE49-F238E27FC236}">
                <a16:creationId xmlns:a16="http://schemas.microsoft.com/office/drawing/2014/main" id="{C5142C3C-E38A-DA43-9E92-9365309D261B}"/>
              </a:ext>
            </a:extLst>
          </p:cNvPr>
          <p:cNvPicPr>
            <a:picLocks noChangeAspect="1"/>
          </p:cNvPicPr>
          <p:nvPr/>
        </p:nvPicPr>
        <p:blipFill rotWithShape="1">
          <a:blip r:embed="rId3"/>
          <a:srcRect b="16272"/>
          <a:stretch/>
        </p:blipFill>
        <p:spPr>
          <a:xfrm>
            <a:off x="342900" y="1501192"/>
            <a:ext cx="7810371" cy="4894971"/>
          </a:xfrm>
          <a:prstGeom prst="rect">
            <a:avLst/>
          </a:prstGeom>
        </p:spPr>
      </p:pic>
      <p:sp>
        <p:nvSpPr>
          <p:cNvPr id="2" name="Title 1"/>
          <p:cNvSpPr>
            <a:spLocks noGrp="1"/>
          </p:cNvSpPr>
          <p:nvPr>
            <p:ph type="title"/>
          </p:nvPr>
        </p:nvSpPr>
        <p:spPr>
          <a:xfrm>
            <a:off x="342900" y="204291"/>
            <a:ext cx="8229600" cy="1143000"/>
          </a:xfrm>
        </p:spPr>
        <p:txBody>
          <a:bodyPr/>
          <a:lstStyle/>
          <a:p>
            <a:pPr algn="l"/>
            <a:r>
              <a:rPr lang="es-ES_tradnl" dirty="0"/>
              <a:t>Protección de los ojos (ANSI Z87.1)</a:t>
            </a:r>
          </a:p>
        </p:txBody>
      </p:sp>
      <p:sp>
        <p:nvSpPr>
          <p:cNvPr id="4" name="Rectangle 3"/>
          <p:cNvSpPr/>
          <p:nvPr/>
        </p:nvSpPr>
        <p:spPr>
          <a:xfrm>
            <a:off x="8966668" y="1701909"/>
            <a:ext cx="2882432" cy="1815882"/>
          </a:xfrm>
          <a:prstGeom prst="rect">
            <a:avLst/>
          </a:prstGeom>
        </p:spPr>
        <p:txBody>
          <a:bodyPr wrap="square">
            <a:spAutoFit/>
          </a:bodyPr>
          <a:lstStyle/>
          <a:p>
            <a:r>
              <a:rPr lang="es-ES_tradnl" sz="2800" b="1" dirty="0"/>
              <a:t>Que paso cuando el arborista no uso sus goggles de seguridad?</a:t>
            </a:r>
            <a:endParaRPr lang="es-ES_tradnl" sz="2800" dirty="0"/>
          </a:p>
        </p:txBody>
      </p:sp>
      <p:sp>
        <p:nvSpPr>
          <p:cNvPr id="6" name="TextBox 5"/>
          <p:cNvSpPr txBox="1"/>
          <p:nvPr/>
        </p:nvSpPr>
        <p:spPr>
          <a:xfrm>
            <a:off x="8966667" y="4902091"/>
            <a:ext cx="3066764" cy="1200329"/>
          </a:xfrm>
          <a:prstGeom prst="rect">
            <a:avLst/>
          </a:prstGeom>
          <a:noFill/>
        </p:spPr>
        <p:txBody>
          <a:bodyPr wrap="square" rtlCol="0">
            <a:spAutoFit/>
          </a:bodyPr>
          <a:lstStyle/>
          <a:p>
            <a:r>
              <a:rPr lang="es-ES_tradnl" sz="2400" i="1" dirty="0"/>
              <a:t>Se hizo el ciego a la seguridad de la motosierra </a:t>
            </a:r>
            <a:endParaRPr lang="es-ES_tradnl" sz="2400" dirty="0"/>
          </a:p>
        </p:txBody>
      </p:sp>
    </p:spTree>
    <p:extLst>
      <p:ext uri="{BB962C8B-B14F-4D97-AF65-F5344CB8AC3E}">
        <p14:creationId xmlns:p14="http://schemas.microsoft.com/office/powerpoint/2010/main" val="21138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A5DAD-56DA-7A41-BC65-4275CFDEEEF8}"/>
              </a:ext>
            </a:extLst>
          </p:cNvPr>
          <p:cNvPicPr>
            <a:picLocks noChangeAspect="1"/>
          </p:cNvPicPr>
          <p:nvPr/>
        </p:nvPicPr>
        <p:blipFill>
          <a:blip r:embed="rId3">
            <a:alphaModFix amt="13000"/>
          </a:blip>
          <a:stretch>
            <a:fillRect/>
          </a:stretch>
        </p:blipFill>
        <p:spPr>
          <a:xfrm>
            <a:off x="2057400" y="-113512"/>
            <a:ext cx="9892069" cy="6858000"/>
          </a:xfrm>
          <a:prstGeom prst="rect">
            <a:avLst/>
          </a:prstGeom>
        </p:spPr>
      </p:pic>
      <p:sp>
        <p:nvSpPr>
          <p:cNvPr id="3" name="Title 2"/>
          <p:cNvSpPr>
            <a:spLocks noGrp="1"/>
          </p:cNvSpPr>
          <p:nvPr>
            <p:ph type="title"/>
          </p:nvPr>
        </p:nvSpPr>
        <p:spPr>
          <a:xfrm>
            <a:off x="1981200" y="838200"/>
            <a:ext cx="8229600" cy="1143000"/>
          </a:xfrm>
        </p:spPr>
        <p:txBody>
          <a:bodyPr>
            <a:noAutofit/>
          </a:bodyPr>
          <a:lstStyle/>
          <a:p>
            <a:pPr algn="ctr"/>
            <a:r>
              <a:rPr lang="es-ES_tradnl" b="0" dirty="0">
                <a:solidFill>
                  <a:srgbClr val="002060"/>
                </a:solidFill>
                <a:latin typeface="+mn-lt"/>
              </a:rPr>
              <a:t>La falta de protección en los oídos resulta en:</a:t>
            </a:r>
            <a:endParaRPr lang="es-ES_tradnl" dirty="0">
              <a:solidFill>
                <a:srgbClr val="002060"/>
              </a:solidFill>
              <a:latin typeface="+mn-lt"/>
            </a:endParaRPr>
          </a:p>
        </p:txBody>
      </p:sp>
      <p:sp>
        <p:nvSpPr>
          <p:cNvPr id="6" name="Rectangle 5"/>
          <p:cNvSpPr/>
          <p:nvPr/>
        </p:nvSpPr>
        <p:spPr>
          <a:xfrm>
            <a:off x="2057400" y="2155373"/>
            <a:ext cx="4114800" cy="4031873"/>
          </a:xfrm>
          <a:prstGeom prst="rect">
            <a:avLst/>
          </a:prstGeom>
        </p:spPr>
        <p:txBody>
          <a:bodyPr wrap="square">
            <a:spAutoFit/>
          </a:bodyPr>
          <a:lstStyle/>
          <a:p>
            <a:pPr marL="457200" indent="-457200">
              <a:buFont typeface="Arial" panose="020B0604020202020204" pitchFamily="34" charset="0"/>
              <a:buChar char="•"/>
            </a:pPr>
            <a:r>
              <a:rPr lang="es-ES_tradnl" sz="3200" dirty="0"/>
              <a:t>Sordera con una pobre calidad de vida </a:t>
            </a:r>
          </a:p>
          <a:p>
            <a:pPr marL="457200" indent="-457200">
              <a:buFont typeface="Arial" panose="020B0604020202020204" pitchFamily="34" charset="0"/>
              <a:buChar char="•"/>
            </a:pPr>
            <a:r>
              <a:rPr lang="es-ES_tradnl" sz="3200" dirty="0"/>
              <a:t>Problemas de reconocimiento de lenguaje </a:t>
            </a:r>
          </a:p>
          <a:p>
            <a:pPr marL="457200" indent="-457200">
              <a:buFont typeface="Arial" panose="020B0604020202020204" pitchFamily="34" charset="0"/>
              <a:buChar char="•"/>
            </a:pPr>
            <a:r>
              <a:rPr lang="es-ES_tradnl" sz="3200" dirty="0"/>
              <a:t>Dificultades en el trabajo</a:t>
            </a:r>
            <a:endParaRPr lang="es-ES_tradnl" sz="3200" b="1" dirty="0"/>
          </a:p>
        </p:txBody>
      </p:sp>
      <p:sp>
        <p:nvSpPr>
          <p:cNvPr id="2" name="Slide Number Placeholder 1"/>
          <p:cNvSpPr>
            <a:spLocks noGrp="1"/>
          </p:cNvSpPr>
          <p:nvPr>
            <p:ph type="sldNum" sz="quarter" idx="12"/>
          </p:nvPr>
        </p:nvSpPr>
        <p:spPr/>
        <p:txBody>
          <a:bodyPr/>
          <a:lstStyle/>
          <a:p>
            <a:fld id="{51BA6952-B279-A243-B8E3-8ABE762BF426}" type="slidenum">
              <a:rPr lang="es-ES_tradnl" smtClean="0"/>
              <a:t>13</a:t>
            </a:fld>
            <a:endParaRPr lang="es-ES_tradnl"/>
          </a:p>
        </p:txBody>
      </p:sp>
    </p:spTree>
    <p:extLst>
      <p:ext uri="{BB962C8B-B14F-4D97-AF65-F5344CB8AC3E}">
        <p14:creationId xmlns:p14="http://schemas.microsoft.com/office/powerpoint/2010/main" val="178466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3767460" y="1219200"/>
            <a:ext cx="6550020" cy="4306210"/>
          </a:xfrm>
          <a:prstGeom prst="rect">
            <a:avLst/>
          </a:prstGeom>
          <a:noFill/>
          <a:ln w="9525">
            <a:noFill/>
            <a:miter lim="800000"/>
            <a:headEnd/>
            <a:tailEnd/>
          </a:ln>
        </p:spPr>
        <p:txBody>
          <a:bodyPr wrap="square">
            <a:spAutoFit/>
          </a:bodyPr>
          <a:lstStyle/>
          <a:p>
            <a:r>
              <a:rPr lang="en-US" sz="1600" b="1" dirty="0"/>
              <a:t>Painful:</a:t>
            </a:r>
            <a:br>
              <a:rPr lang="en-US" sz="1600" b="1" dirty="0"/>
            </a:br>
            <a:r>
              <a:rPr lang="en-US" sz="1600" b="1" dirty="0"/>
              <a:t>150 dB = Rock Concerts at Peak</a:t>
            </a:r>
            <a:br>
              <a:rPr lang="en-US" sz="1600" b="1" dirty="0"/>
            </a:br>
            <a:r>
              <a:rPr lang="en-US" sz="1600" b="1" dirty="0"/>
              <a:t>140 dB = Firearms, Air-Raid Siren, Jet Engine</a:t>
            </a:r>
            <a:br>
              <a:rPr lang="en-US" sz="1600" b="1" dirty="0"/>
            </a:br>
            <a:r>
              <a:rPr lang="en-US" sz="1600" b="1" dirty="0"/>
              <a:t>130 dB = Jackhammer</a:t>
            </a:r>
            <a:br>
              <a:rPr lang="en-US" sz="1600" b="1" dirty="0"/>
            </a:br>
            <a:r>
              <a:rPr lang="en-US" sz="1600" b="1" dirty="0"/>
              <a:t>120 dB = Jet Plane Take-off, Amplified Music at 4-6 ft., Car Stereo, </a:t>
            </a:r>
          </a:p>
          <a:p>
            <a:r>
              <a:rPr lang="en-US" sz="1600" b="1" dirty="0"/>
              <a:t>                  Band Practice</a:t>
            </a:r>
            <a:br>
              <a:rPr lang="en-US" sz="1600" b="1" dirty="0"/>
            </a:br>
            <a:r>
              <a:rPr lang="en-US" sz="1600" b="1" dirty="0"/>
              <a:t>110 dB = Machinery, Model Airplanes</a:t>
            </a:r>
            <a:br>
              <a:rPr lang="en-US" sz="1600" b="1" dirty="0"/>
            </a:br>
            <a:r>
              <a:rPr lang="en-US" sz="1600" b="1" dirty="0"/>
              <a:t>100 dB = Snowmobile, Chain saw, Pneumatic Drill</a:t>
            </a:r>
            <a:br>
              <a:rPr lang="en-US" sz="1600" b="1" dirty="0"/>
            </a:br>
            <a:r>
              <a:rPr lang="en-US" sz="1600" b="1" dirty="0"/>
              <a:t>90 dB = Lawnmower, Shop Tools, Truck Traffic, Subway</a:t>
            </a:r>
            <a:br>
              <a:rPr lang="en-US" sz="1600" b="1" dirty="0"/>
            </a:br>
            <a:r>
              <a:rPr lang="en-US" sz="1600" b="1" dirty="0"/>
              <a:t>80 dB = Alarm Clock, Busy Street</a:t>
            </a:r>
            <a:br>
              <a:rPr lang="en-US" sz="1600" b="1" dirty="0"/>
            </a:br>
            <a:r>
              <a:rPr lang="en-US" sz="1600" b="1" dirty="0"/>
              <a:t>70 dB = Vacuum Cleaner</a:t>
            </a:r>
            <a:br>
              <a:rPr lang="en-US" sz="1600" b="1" dirty="0"/>
            </a:br>
            <a:r>
              <a:rPr lang="en-US" sz="1600" b="1" dirty="0"/>
              <a:t>60 dB = Conversation, Dishwasher</a:t>
            </a:r>
            <a:br>
              <a:rPr lang="en-US" sz="1600" b="1" dirty="0"/>
            </a:br>
            <a:r>
              <a:rPr lang="en-US" sz="1600" b="1" dirty="0"/>
              <a:t>50 dB = Moderate Rainfall</a:t>
            </a:r>
            <a:br>
              <a:rPr lang="en-US" sz="1600" b="1" dirty="0"/>
            </a:br>
            <a:r>
              <a:rPr lang="en-US" sz="1600" b="1" dirty="0"/>
              <a:t>40 dB = Quiet room</a:t>
            </a:r>
            <a:br>
              <a:rPr lang="en-US" sz="1600" b="1" dirty="0"/>
            </a:br>
            <a:r>
              <a:rPr lang="en-US" sz="1600" b="1" dirty="0"/>
              <a:t>30 dB = Whisper, Quiet Library</a:t>
            </a:r>
            <a:endParaRPr lang="en-US" sz="1600" dirty="0"/>
          </a:p>
          <a:p>
            <a:r>
              <a:rPr lang="en-US" sz="1600" b="1" dirty="0"/>
              <a:t> </a:t>
            </a:r>
            <a:endParaRPr lang="en-US" sz="1600" dirty="0"/>
          </a:p>
          <a:p>
            <a:endParaRPr lang="en-US" dirty="0"/>
          </a:p>
        </p:txBody>
      </p:sp>
      <p:sp>
        <p:nvSpPr>
          <p:cNvPr id="5" name="Rounded Rectangle 4"/>
          <p:cNvSpPr/>
          <p:nvPr/>
        </p:nvSpPr>
        <p:spPr>
          <a:xfrm>
            <a:off x="3767460" y="4587712"/>
            <a:ext cx="2768965" cy="3810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72541" y="3901711"/>
            <a:ext cx="3854846" cy="3810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72540" y="2949305"/>
            <a:ext cx="6090657" cy="362731"/>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3021" y="1445137"/>
            <a:ext cx="3700652" cy="3048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1BA6952-B279-A243-B8E3-8ABE762BF426}" type="slidenum">
              <a:rPr lang="en-US" smtClean="0"/>
              <a:t>14</a:t>
            </a:fld>
            <a:endParaRPr lang="en-US"/>
          </a:p>
        </p:txBody>
      </p:sp>
      <p:pic>
        <p:nvPicPr>
          <p:cNvPr id="4" name="Picture 3">
            <a:extLst>
              <a:ext uri="{FF2B5EF4-FFF2-40B4-BE49-F238E27FC236}">
                <a16:creationId xmlns:a16="http://schemas.microsoft.com/office/drawing/2014/main" id="{235F74D7-71D9-E540-AF1B-F2BD09DBBA4A}"/>
              </a:ext>
            </a:extLst>
          </p:cNvPr>
          <p:cNvPicPr>
            <a:picLocks noChangeAspect="1"/>
          </p:cNvPicPr>
          <p:nvPr/>
        </p:nvPicPr>
        <p:blipFill>
          <a:blip r:embed="rId3"/>
          <a:stretch>
            <a:fillRect/>
          </a:stretch>
        </p:blipFill>
        <p:spPr>
          <a:xfrm>
            <a:off x="1085804" y="58027"/>
            <a:ext cx="2368597" cy="6858000"/>
          </a:xfrm>
          <a:prstGeom prst="rect">
            <a:avLst/>
          </a:prstGeom>
        </p:spPr>
      </p:pic>
      <p:sp>
        <p:nvSpPr>
          <p:cNvPr id="9" name="Rounded Rectangle 8"/>
          <p:cNvSpPr/>
          <p:nvPr/>
        </p:nvSpPr>
        <p:spPr>
          <a:xfrm>
            <a:off x="1803858" y="3142374"/>
            <a:ext cx="943463" cy="4572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9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1A9DD-3940-4B43-8802-F18F472C306F}"/>
              </a:ext>
            </a:extLst>
          </p:cNvPr>
          <p:cNvPicPr>
            <a:picLocks noChangeAspect="1"/>
          </p:cNvPicPr>
          <p:nvPr/>
        </p:nvPicPr>
        <p:blipFill>
          <a:blip r:embed="rId3"/>
          <a:stretch>
            <a:fillRect/>
          </a:stretch>
        </p:blipFill>
        <p:spPr>
          <a:xfrm>
            <a:off x="3267042" y="0"/>
            <a:ext cx="8924958" cy="6858000"/>
          </a:xfrm>
          <a:prstGeom prst="rect">
            <a:avLst/>
          </a:prstGeom>
        </p:spPr>
      </p:pic>
      <p:sp>
        <p:nvSpPr>
          <p:cNvPr id="7" name="Title 6"/>
          <p:cNvSpPr>
            <a:spLocks noGrp="1"/>
          </p:cNvSpPr>
          <p:nvPr>
            <p:ph type="title"/>
          </p:nvPr>
        </p:nvSpPr>
        <p:spPr>
          <a:xfrm>
            <a:off x="514350" y="2960370"/>
            <a:ext cx="3267042" cy="3741420"/>
          </a:xfrm>
        </p:spPr>
        <p:txBody>
          <a:bodyPr>
            <a:noAutofit/>
          </a:bodyPr>
          <a:lstStyle/>
          <a:p>
            <a:r>
              <a:rPr lang="es-ES_tradnl" sz="4000" b="1" u="sng" dirty="0" err="1">
                <a:latin typeface="+mn-lt"/>
                <a:cs typeface="Arial Black"/>
              </a:rPr>
              <a:t>N</a:t>
            </a:r>
            <a:r>
              <a:rPr lang="es-ES_tradnl" sz="4000" dirty="0" err="1">
                <a:latin typeface="+mn-lt"/>
                <a:cs typeface="Arial Black"/>
              </a:rPr>
              <a:t>oise</a:t>
            </a:r>
            <a:r>
              <a:rPr lang="es-ES_tradnl" sz="4000" dirty="0">
                <a:latin typeface="+mn-lt"/>
                <a:cs typeface="Arial Black"/>
              </a:rPr>
              <a:t> </a:t>
            </a:r>
            <a:r>
              <a:rPr lang="es-ES_tradnl" sz="4000" b="1" u="sng" dirty="0" err="1">
                <a:latin typeface="+mn-lt"/>
                <a:cs typeface="Arial Black"/>
              </a:rPr>
              <a:t>R</a:t>
            </a:r>
            <a:r>
              <a:rPr lang="es-ES_tradnl" sz="4000" dirty="0" err="1">
                <a:latin typeface="+mn-lt"/>
                <a:cs typeface="Arial Black"/>
              </a:rPr>
              <a:t>eduction</a:t>
            </a:r>
            <a:r>
              <a:rPr lang="es-ES_tradnl" sz="4000" dirty="0">
                <a:latin typeface="+mn-lt"/>
                <a:cs typeface="Arial Black"/>
              </a:rPr>
              <a:t> </a:t>
            </a:r>
            <a:r>
              <a:rPr lang="es-ES_tradnl" sz="4000" b="1" u="sng" dirty="0">
                <a:latin typeface="+mn-lt"/>
                <a:cs typeface="Arial Black"/>
              </a:rPr>
              <a:t>R</a:t>
            </a:r>
            <a:r>
              <a:rPr lang="es-ES_tradnl" sz="4000" dirty="0">
                <a:latin typeface="+mn-lt"/>
                <a:cs typeface="Arial Black"/>
              </a:rPr>
              <a:t>ating </a:t>
            </a:r>
            <a:br>
              <a:rPr lang="es-ES_tradnl" sz="4000" dirty="0">
                <a:latin typeface="+mn-lt"/>
                <a:cs typeface="Arial Black"/>
              </a:rPr>
            </a:br>
            <a:r>
              <a:rPr lang="es-ES_tradnl" sz="4000" b="1" dirty="0">
                <a:latin typeface="+mn-lt"/>
                <a:cs typeface="Arial Black"/>
              </a:rPr>
              <a:t>NRR</a:t>
            </a:r>
          </a:p>
        </p:txBody>
      </p:sp>
      <p:sp>
        <p:nvSpPr>
          <p:cNvPr id="4" name="Title 6">
            <a:extLst>
              <a:ext uri="{FF2B5EF4-FFF2-40B4-BE49-F238E27FC236}">
                <a16:creationId xmlns:a16="http://schemas.microsoft.com/office/drawing/2014/main" id="{C86FAA86-7DF0-7545-8D3E-9E9F2631A18B}"/>
              </a:ext>
            </a:extLst>
          </p:cNvPr>
          <p:cNvSpPr txBox="1">
            <a:spLocks/>
          </p:cNvSpPr>
          <p:nvPr/>
        </p:nvSpPr>
        <p:spPr>
          <a:xfrm>
            <a:off x="257175" y="-160020"/>
            <a:ext cx="3267042" cy="37414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4800" dirty="0">
                <a:latin typeface="+mn-lt"/>
                <a:cs typeface="Arial Black"/>
              </a:rPr>
              <a:t>Calificación de Reducción de Ruido</a:t>
            </a:r>
          </a:p>
        </p:txBody>
      </p:sp>
    </p:spTree>
    <p:extLst>
      <p:ext uri="{BB962C8B-B14F-4D97-AF65-F5344CB8AC3E}">
        <p14:creationId xmlns:p14="http://schemas.microsoft.com/office/powerpoint/2010/main" val="67405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521978" y="1037492"/>
            <a:ext cx="3886200" cy="4783015"/>
          </a:xfrm>
          <a:prstGeom prst="rect">
            <a:avLst/>
          </a:prstGeom>
          <a:noFill/>
          <a:ln w="9525">
            <a:noFill/>
            <a:miter lim="800000"/>
            <a:headEnd/>
            <a:tailEnd/>
          </a:ln>
        </p:spPr>
      </p:pic>
      <p:pic>
        <p:nvPicPr>
          <p:cNvPr id="2150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7301" y="1452556"/>
            <a:ext cx="5844555" cy="4876800"/>
          </a:xfrm>
          <a:prstGeom prst="rect">
            <a:avLst/>
          </a:prstGeom>
          <a:noFill/>
          <a:ln w="9525">
            <a:noFill/>
            <a:miter lim="800000"/>
            <a:headEnd/>
            <a:tailEnd/>
          </a:ln>
        </p:spPr>
      </p:pic>
      <p:sp>
        <p:nvSpPr>
          <p:cNvPr id="4" name="Oval 3"/>
          <p:cNvSpPr/>
          <p:nvPr/>
        </p:nvSpPr>
        <p:spPr>
          <a:xfrm>
            <a:off x="2108840" y="2613025"/>
            <a:ext cx="1752600" cy="6096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65578" y="5515707"/>
            <a:ext cx="1524000" cy="304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2133600" y="1993900"/>
            <a:ext cx="1905000" cy="1676400"/>
          </a:xfrm>
          <a:prstGeom prst="rect">
            <a:avLst/>
          </a:prstGeom>
          <a:noFill/>
          <a:ln w="9525">
            <a:noFill/>
            <a:miter lim="800000"/>
            <a:headEnd/>
            <a:tailEnd/>
          </a:ln>
        </p:spPr>
      </p:pic>
      <p:pic>
        <p:nvPicPr>
          <p:cNvPr id="22531" name="Picture 5"/>
          <p:cNvPicPr>
            <a:picLocks noChangeAspect="1" noChangeArrowheads="1"/>
          </p:cNvPicPr>
          <p:nvPr/>
        </p:nvPicPr>
        <p:blipFill>
          <a:blip r:embed="rId4" cstate="print"/>
          <a:srcRect/>
          <a:stretch>
            <a:fillRect/>
          </a:stretch>
        </p:blipFill>
        <p:spPr bwMode="auto">
          <a:xfrm>
            <a:off x="4572000" y="1536700"/>
            <a:ext cx="1905000" cy="2266950"/>
          </a:xfrm>
          <a:prstGeom prst="rect">
            <a:avLst/>
          </a:prstGeom>
          <a:noFill/>
          <a:ln w="9525">
            <a:noFill/>
            <a:miter lim="800000"/>
            <a:headEnd/>
            <a:tailEnd/>
          </a:ln>
        </p:spPr>
      </p:pic>
      <p:sp>
        <p:nvSpPr>
          <p:cNvPr id="22532" name="TextBox 3"/>
          <p:cNvSpPr txBox="1">
            <a:spLocks noChangeArrowheads="1"/>
          </p:cNvSpPr>
          <p:nvPr/>
        </p:nvSpPr>
        <p:spPr bwMode="auto">
          <a:xfrm>
            <a:off x="4114800" y="2755901"/>
            <a:ext cx="413896" cy="646331"/>
          </a:xfrm>
          <a:prstGeom prst="rect">
            <a:avLst/>
          </a:prstGeom>
          <a:noFill/>
          <a:ln w="9525">
            <a:noFill/>
            <a:miter lim="800000"/>
            <a:headEnd/>
            <a:tailEnd/>
          </a:ln>
        </p:spPr>
        <p:txBody>
          <a:bodyPr wrap="none">
            <a:spAutoFit/>
          </a:bodyPr>
          <a:lstStyle/>
          <a:p>
            <a:r>
              <a:rPr lang="en-US" sz="3600"/>
              <a:t>+</a:t>
            </a:r>
          </a:p>
        </p:txBody>
      </p:sp>
      <p:sp>
        <p:nvSpPr>
          <p:cNvPr id="22533" name="TextBox 5"/>
          <p:cNvSpPr txBox="1">
            <a:spLocks noChangeArrowheads="1"/>
          </p:cNvSpPr>
          <p:nvPr/>
        </p:nvSpPr>
        <p:spPr bwMode="auto">
          <a:xfrm flipH="1">
            <a:off x="6781800" y="2764632"/>
            <a:ext cx="76200" cy="646113"/>
          </a:xfrm>
          <a:prstGeom prst="rect">
            <a:avLst/>
          </a:prstGeom>
          <a:noFill/>
          <a:ln w="9525">
            <a:noFill/>
            <a:miter lim="800000"/>
            <a:headEnd/>
            <a:tailEnd/>
          </a:ln>
        </p:spPr>
        <p:txBody>
          <a:bodyPr wrap="square">
            <a:spAutoFit/>
          </a:bodyPr>
          <a:lstStyle/>
          <a:p>
            <a:r>
              <a:rPr lang="en-US" sz="3600"/>
              <a:t>=</a:t>
            </a:r>
          </a:p>
        </p:txBody>
      </p:sp>
      <p:sp>
        <p:nvSpPr>
          <p:cNvPr id="8" name="&quot;No&quot; Symbol 7"/>
          <p:cNvSpPr/>
          <p:nvPr/>
        </p:nvSpPr>
        <p:spPr>
          <a:xfrm>
            <a:off x="2778125" y="1422401"/>
            <a:ext cx="3127375" cy="3065443"/>
          </a:xfrm>
          <a:prstGeom prst="noSmoking">
            <a:avLst>
              <a:gd name="adj" fmla="val 57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 name="TextBox 1"/>
          <p:cNvSpPr txBox="1"/>
          <p:nvPr/>
        </p:nvSpPr>
        <p:spPr>
          <a:xfrm>
            <a:off x="7324727" y="2562304"/>
            <a:ext cx="2831929" cy="1107996"/>
          </a:xfrm>
          <a:prstGeom prst="rect">
            <a:avLst/>
          </a:prstGeom>
          <a:noFill/>
        </p:spPr>
        <p:txBody>
          <a:bodyPr wrap="none" rtlCol="0">
            <a:spAutoFit/>
          </a:bodyPr>
          <a:lstStyle/>
          <a:p>
            <a:r>
              <a:rPr lang="en-US" sz="6600" i="1" dirty="0" err="1"/>
              <a:t>Peligro</a:t>
            </a:r>
            <a:r>
              <a:rPr lang="en-US" sz="6600" i="1" dirty="0"/>
              <a:t>!</a:t>
            </a:r>
          </a:p>
        </p:txBody>
      </p:sp>
    </p:spTree>
    <p:extLst>
      <p:ext uri="{BB962C8B-B14F-4D97-AF65-F5344CB8AC3E}">
        <p14:creationId xmlns:p14="http://schemas.microsoft.com/office/powerpoint/2010/main" val="10048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95B19D-ABFF-424B-8EFA-035C72549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73800" y="4235875"/>
            <a:ext cx="6465287" cy="1516014"/>
          </a:xfrm>
        </p:spPr>
        <p:txBody>
          <a:bodyPr vert="horz" lIns="91440" tIns="45720" rIns="91440" bIns="45720" rtlCol="0" anchor="b">
            <a:normAutofit fontScale="90000"/>
          </a:bodyPr>
          <a:lstStyle/>
          <a:p>
            <a:pPr algn="l" defTabSz="914400">
              <a:lnSpc>
                <a:spcPct val="90000"/>
              </a:lnSpc>
            </a:pPr>
            <a:r>
              <a:rPr lang="es-ES_tradnl" sz="4800" kern="1200" dirty="0">
                <a:solidFill>
                  <a:srgbClr val="FFFFFF"/>
                </a:solidFill>
                <a:latin typeface="+mj-lt"/>
                <a:ea typeface="+mj-ea"/>
                <a:cs typeface="+mj-cs"/>
              </a:rPr>
              <a:t>Chaparreras o Pantalones para usar cuando utilizas una motosierra</a:t>
            </a:r>
          </a:p>
        </p:txBody>
      </p:sp>
      <p:cxnSp>
        <p:nvCxnSpPr>
          <p:cNvPr id="14" name="Straight Connector 13">
            <a:extLst>
              <a:ext uri="{FF2B5EF4-FFF2-40B4-BE49-F238E27FC236}">
                <a16:creationId xmlns:a16="http://schemas.microsoft.com/office/drawing/2014/main" id="{5DAB7C37-6FDF-42A4-84B2-22877636BA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IMG_4603.jpg"/>
          <p:cNvPicPr>
            <a:picLocks noChangeAspect="1"/>
          </p:cNvPicPr>
          <p:nvPr/>
        </p:nvPicPr>
        <p:blipFill rotWithShape="1">
          <a:blip r:embed="rId3" cstate="screen">
            <a:extLst>
              <a:ext uri="{28A0092B-C50C-407E-A947-70E740481C1C}">
                <a14:useLocalDpi xmlns:a14="http://schemas.microsoft.com/office/drawing/2010/main"/>
              </a:ext>
            </a:extLst>
          </a:blip>
          <a:srcRect l="1708" r="9348" b="-2"/>
          <a:stretch/>
        </p:blipFill>
        <p:spPr>
          <a:xfrm>
            <a:off x="317635" y="299363"/>
            <a:ext cx="4160452" cy="6236904"/>
          </a:xfrm>
          <a:prstGeom prst="rect">
            <a:avLst/>
          </a:prstGeom>
        </p:spPr>
      </p:pic>
      <p:pic>
        <p:nvPicPr>
          <p:cNvPr id="7" name="Picture 6" descr="chaps.jpg"/>
          <p:cNvPicPr>
            <a:picLocks noChangeAspect="1"/>
          </p:cNvPicPr>
          <p:nvPr/>
        </p:nvPicPr>
        <p:blipFill rotWithShape="1">
          <a:blip r:embed="rId4" cstate="screen">
            <a:extLst>
              <a:ext uri="{28A0092B-C50C-407E-A947-70E740481C1C}">
                <a14:useLocalDpi xmlns:a14="http://schemas.microsoft.com/office/drawing/2010/main"/>
              </a:ext>
            </a:extLst>
          </a:blip>
          <a:srcRect t="7410" r="3" b="20055"/>
          <a:stretch/>
        </p:blipFill>
        <p:spPr>
          <a:xfrm>
            <a:off x="4654296" y="299363"/>
            <a:ext cx="4308687" cy="3008188"/>
          </a:xfrm>
          <a:prstGeom prst="rect">
            <a:avLst/>
          </a:prstGeom>
        </p:spPr>
      </p:pic>
      <p:pic>
        <p:nvPicPr>
          <p:cNvPr id="5" name="Picture 4" descr="IMG_2784.jpg"/>
          <p:cNvPicPr>
            <a:picLocks noChangeAspect="1"/>
          </p:cNvPicPr>
          <p:nvPr/>
        </p:nvPicPr>
        <p:blipFill rotWithShape="1">
          <a:blip r:embed="rId5" cstate="screen">
            <a:extLst>
              <a:ext uri="{28A0092B-C50C-407E-A947-70E740481C1C}">
                <a14:useLocalDpi xmlns:a14="http://schemas.microsoft.com/office/drawing/2010/main"/>
              </a:ext>
            </a:extLst>
          </a:blip>
          <a:srcRect l="6561" r="25017" b="-3"/>
          <a:stretch/>
        </p:blipFill>
        <p:spPr>
          <a:xfrm>
            <a:off x="9123851" y="299364"/>
            <a:ext cx="2744300" cy="3008188"/>
          </a:xfrm>
          <a:prstGeom prst="rect">
            <a:avLst/>
          </a:prstGeom>
        </p:spPr>
      </p:pic>
    </p:spTree>
    <p:extLst>
      <p:ext uri="{BB962C8B-B14F-4D97-AF65-F5344CB8AC3E}">
        <p14:creationId xmlns:p14="http://schemas.microsoft.com/office/powerpoint/2010/main" val="109427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hold Chainsaw Proof Pants in Action">
            <a:hlinkClick r:id="" action="ppaction://media"/>
            <a:extLst>
              <a:ext uri="{FF2B5EF4-FFF2-40B4-BE49-F238E27FC236}">
                <a16:creationId xmlns:a16="http://schemas.microsoft.com/office/drawing/2014/main" id="{45A41AB3-4953-A441-947B-322F4EC6C723}"/>
              </a:ext>
            </a:extLst>
          </p:cNvPr>
          <p:cNvPicPr>
            <a:picLocks noRot="1" noChangeAspect="1"/>
          </p:cNvPicPr>
          <p:nvPr>
            <a:videoFile r:link="rId1"/>
          </p:nvPr>
        </p:nvPicPr>
        <p:blipFill>
          <a:blip r:embed="rId4"/>
          <a:stretch>
            <a:fillRect/>
          </a:stretch>
        </p:blipFill>
        <p:spPr>
          <a:xfrm>
            <a:off x="1608552" y="1417638"/>
            <a:ext cx="8974897" cy="5048380"/>
          </a:xfrm>
          <a:prstGeom prst="rect">
            <a:avLst/>
          </a:prstGeom>
        </p:spPr>
      </p:pic>
      <p:sp>
        <p:nvSpPr>
          <p:cNvPr id="3" name="Title 2">
            <a:extLst>
              <a:ext uri="{FF2B5EF4-FFF2-40B4-BE49-F238E27FC236}">
                <a16:creationId xmlns:a16="http://schemas.microsoft.com/office/drawing/2014/main" id="{BE38AC62-B713-9C42-9A82-69A180CC0B71}"/>
              </a:ext>
            </a:extLst>
          </p:cNvPr>
          <p:cNvSpPr>
            <a:spLocks noGrp="1"/>
          </p:cNvSpPr>
          <p:nvPr>
            <p:ph type="title"/>
          </p:nvPr>
        </p:nvSpPr>
        <p:spPr/>
        <p:txBody>
          <a:bodyPr/>
          <a:lstStyle/>
          <a:p>
            <a:r>
              <a:rPr lang="es-ES_tradnl" dirty="0"/>
              <a:t>No trate de hacer esto en casa!</a:t>
            </a:r>
          </a:p>
        </p:txBody>
      </p:sp>
    </p:spTree>
    <p:extLst>
      <p:ext uri="{BB962C8B-B14F-4D97-AF65-F5344CB8AC3E}">
        <p14:creationId xmlns:p14="http://schemas.microsoft.com/office/powerpoint/2010/main" val="13188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0698-9C15-E84A-9AA6-3BB3C94A689E}"/>
              </a:ext>
            </a:extLst>
          </p:cNvPr>
          <p:cNvSpPr>
            <a:spLocks noGrp="1"/>
          </p:cNvSpPr>
          <p:nvPr>
            <p:ph type="title"/>
          </p:nvPr>
        </p:nvSpPr>
        <p:spPr>
          <a:xfrm>
            <a:off x="1981200" y="0"/>
            <a:ext cx="8229600" cy="1143000"/>
          </a:xfrm>
        </p:spPr>
        <p:txBody>
          <a:bodyPr/>
          <a:lstStyle/>
          <a:p>
            <a:r>
              <a:rPr lang="en-US" dirty="0"/>
              <a:t>Sister Margaret Ann</a:t>
            </a:r>
          </a:p>
        </p:txBody>
      </p:sp>
      <p:pic>
        <p:nvPicPr>
          <p:cNvPr id="4" name="Chainsaw-Wielding Nun Helps Cleanup After Hurricane Irma">
            <a:hlinkClick r:id="" action="ppaction://media"/>
            <a:extLst>
              <a:ext uri="{FF2B5EF4-FFF2-40B4-BE49-F238E27FC236}">
                <a16:creationId xmlns:a16="http://schemas.microsoft.com/office/drawing/2014/main" id="{F0FBC294-21AB-A74B-950B-47F8DC471052}"/>
              </a:ext>
            </a:extLst>
          </p:cNvPr>
          <p:cNvPicPr>
            <a:picLocks noGrp="1" noRot="1" noChangeAspect="1"/>
          </p:cNvPicPr>
          <p:nvPr>
            <p:ph idx="1"/>
            <a:videoFile r:link="rId1"/>
          </p:nvPr>
        </p:nvPicPr>
        <p:blipFill>
          <a:blip r:embed="rId4"/>
          <a:stretch>
            <a:fillRect/>
          </a:stretch>
        </p:blipFill>
        <p:spPr>
          <a:xfrm>
            <a:off x="692867" y="-936703"/>
            <a:ext cx="10806265" cy="8098812"/>
          </a:xfrm>
          <a:prstGeom prst="rect">
            <a:avLst/>
          </a:prstGeom>
        </p:spPr>
      </p:pic>
    </p:spTree>
    <p:extLst>
      <p:ext uri="{BB962C8B-B14F-4D97-AF65-F5344CB8AC3E}">
        <p14:creationId xmlns:p14="http://schemas.microsoft.com/office/powerpoint/2010/main" val="40239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5021821" y="3812954"/>
            <a:ext cx="6465287" cy="1516014"/>
          </a:xfrm>
        </p:spPr>
        <p:txBody>
          <a:bodyPr vert="horz" lIns="91440" tIns="45720" rIns="91440" bIns="45720" rtlCol="0" anchor="b">
            <a:normAutofit/>
          </a:bodyPr>
          <a:lstStyle/>
          <a:p>
            <a:pPr algn="l" defTabSz="914400">
              <a:lnSpc>
                <a:spcPct val="90000"/>
              </a:lnSpc>
            </a:pPr>
            <a:r>
              <a:rPr lang="es-ES_tradnl" sz="4800" kern="1200">
                <a:solidFill>
                  <a:srgbClr val="FFFFFF"/>
                </a:solidFill>
                <a:latin typeface="+mj-lt"/>
                <a:ea typeface="+mj-ea"/>
                <a:cs typeface="+mj-cs"/>
              </a:rPr>
              <a:t>Guantes y  Botas </a:t>
            </a:r>
          </a:p>
        </p:txBody>
      </p:sp>
      <p:pic>
        <p:nvPicPr>
          <p:cNvPr id="2" name="Picture 1" descr="C:\Users\Bmaddy\Pictures\Chainsaws\45469_700x700.jpg"/>
          <p:cNvPicPr/>
          <p:nvPr/>
        </p:nvPicPr>
        <p:blipFill rotWithShape="1">
          <a:blip r:embed="rId3" cstate="screen">
            <a:extLst>
              <a:ext uri="{28A0092B-C50C-407E-A947-70E740481C1C}">
                <a14:useLocalDpi xmlns:a14="http://schemas.microsoft.com/office/drawing/2010/main"/>
              </a:ext>
            </a:extLst>
          </a:blip>
          <a:srcRect t="1176" r="-1" b="24417"/>
          <a:stretch/>
        </p:blipFill>
        <p:spPr bwMode="auto">
          <a:xfrm>
            <a:off x="317635" y="299363"/>
            <a:ext cx="4160452" cy="3049204"/>
          </a:xfrm>
          <a:prstGeom prst="rect">
            <a:avLst/>
          </a:prstGeom>
          <a:noFill/>
        </p:spPr>
      </p:pic>
      <p:pic>
        <p:nvPicPr>
          <p:cNvPr id="4" name="Picture 3" descr="C:\Users\Bmaddy\Pictures\Chainsaws\034128d32ce746208955e3d8f4128e0d.jpg"/>
          <p:cNvPicPr/>
          <p:nvPr/>
        </p:nvPicPr>
        <p:blipFill rotWithShape="1">
          <a:blip r:embed="rId4">
            <a:extLst>
              <a:ext uri="{28A0092B-C50C-407E-A947-70E740481C1C}">
                <a14:useLocalDpi xmlns:a14="http://schemas.microsoft.com/office/drawing/2010/main"/>
              </a:ext>
            </a:extLst>
          </a:blip>
          <a:srcRect t="25415" r="-1" b="5933"/>
          <a:stretch/>
        </p:blipFill>
        <p:spPr bwMode="auto">
          <a:xfrm>
            <a:off x="4654296" y="299363"/>
            <a:ext cx="7217085" cy="3008188"/>
          </a:xfrm>
          <a:prstGeom prst="rect">
            <a:avLst/>
          </a:prstGeom>
          <a:noFill/>
        </p:spPr>
      </p:pic>
      <p:cxnSp>
        <p:nvCxnSpPr>
          <p:cNvPr id="12" name="Straight Connector 11">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C:\Users\Bmaddy\Pictures\Chainsaws\53266_700x700.jpg"/>
          <p:cNvPicPr/>
          <p:nvPr/>
        </p:nvPicPr>
        <p:blipFill rotWithShape="1">
          <a:blip r:embed="rId5" cstate="screen">
            <a:extLst>
              <a:ext uri="{28A0092B-C50C-407E-A947-70E740481C1C}">
                <a14:useLocalDpi xmlns:a14="http://schemas.microsoft.com/office/drawing/2010/main"/>
              </a:ext>
            </a:extLst>
          </a:blip>
          <a:srcRect t="8673" r="-1" b="6975"/>
          <a:stretch/>
        </p:blipFill>
        <p:spPr bwMode="auto">
          <a:xfrm>
            <a:off x="317635" y="3509433"/>
            <a:ext cx="4160452" cy="3026833"/>
          </a:xfrm>
          <a:prstGeom prst="rect">
            <a:avLst/>
          </a:prstGeom>
          <a:noFill/>
        </p:spPr>
      </p:pic>
    </p:spTree>
    <p:extLst>
      <p:ext uri="{BB962C8B-B14F-4D97-AF65-F5344CB8AC3E}">
        <p14:creationId xmlns:p14="http://schemas.microsoft.com/office/powerpoint/2010/main" val="424581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5186039-4FFE-7B44-88B8-B8C238BD61D2}"/>
              </a:ext>
            </a:extLst>
          </p:cNvPr>
          <p:cNvPicPr>
            <a:picLocks noChangeAspect="1"/>
          </p:cNvPicPr>
          <p:nvPr/>
        </p:nvPicPr>
        <p:blipFill>
          <a:blip r:embed="rId3"/>
          <a:stretch>
            <a:fillRect/>
          </a:stretch>
        </p:blipFill>
        <p:spPr>
          <a:xfrm>
            <a:off x="6216644" y="1313410"/>
            <a:ext cx="1986278" cy="1986278"/>
          </a:xfrm>
          <a:prstGeom prst="rect">
            <a:avLst/>
          </a:prstGeom>
        </p:spPr>
      </p:pic>
      <p:sp>
        <p:nvSpPr>
          <p:cNvPr id="14" name="Rectangle 1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05355" y="5090450"/>
            <a:ext cx="8579094" cy="930447"/>
          </a:xfrm>
        </p:spPr>
        <p:txBody>
          <a:bodyPr vert="horz" lIns="91440" tIns="45720" rIns="91440" bIns="45720" rtlCol="0" anchor="b">
            <a:normAutofit fontScale="90000"/>
          </a:bodyPr>
          <a:lstStyle/>
          <a:p>
            <a:pPr defTabSz="914400">
              <a:lnSpc>
                <a:spcPct val="90000"/>
              </a:lnSpc>
            </a:pPr>
            <a:r>
              <a:rPr lang="es-ES_tradnl" sz="4700">
                <a:solidFill>
                  <a:srgbClr val="FFFFFF"/>
                </a:solidFill>
              </a:rPr>
              <a:t>Si se encuentra cerca de trafico o cazadores</a:t>
            </a:r>
          </a:p>
        </p:txBody>
      </p:sp>
      <p:pic>
        <p:nvPicPr>
          <p:cNvPr id="3" name="Picture 2">
            <a:extLst>
              <a:ext uri="{FF2B5EF4-FFF2-40B4-BE49-F238E27FC236}">
                <a16:creationId xmlns:a16="http://schemas.microsoft.com/office/drawing/2014/main" id="{2AA9DFE0-F970-6F4E-940C-A83B1C6514BD}"/>
              </a:ext>
            </a:extLst>
          </p:cNvPr>
          <p:cNvPicPr>
            <a:picLocks noChangeAspect="1"/>
          </p:cNvPicPr>
          <p:nvPr/>
        </p:nvPicPr>
        <p:blipFill>
          <a:blip r:embed="rId4"/>
          <a:stretch>
            <a:fillRect/>
          </a:stretch>
        </p:blipFill>
        <p:spPr>
          <a:xfrm>
            <a:off x="1764030" y="1309247"/>
            <a:ext cx="1994604" cy="1994604"/>
          </a:xfrm>
          <a:prstGeom prst="rect">
            <a:avLst/>
          </a:prstGeom>
        </p:spPr>
      </p:pic>
      <p:pic>
        <p:nvPicPr>
          <p:cNvPr id="7" name="Picture 6">
            <a:extLst>
              <a:ext uri="{FF2B5EF4-FFF2-40B4-BE49-F238E27FC236}">
                <a16:creationId xmlns:a16="http://schemas.microsoft.com/office/drawing/2014/main" id="{0692ECB1-F685-2A40-9140-50264B7B006B}"/>
              </a:ext>
            </a:extLst>
          </p:cNvPr>
          <p:cNvPicPr>
            <a:picLocks noChangeAspect="1"/>
          </p:cNvPicPr>
          <p:nvPr/>
        </p:nvPicPr>
        <p:blipFill>
          <a:blip r:embed="rId5"/>
          <a:stretch>
            <a:fillRect/>
          </a:stretch>
        </p:blipFill>
        <p:spPr>
          <a:xfrm>
            <a:off x="3991607" y="1314045"/>
            <a:ext cx="1985008" cy="1985008"/>
          </a:xfrm>
          <a:prstGeom prst="rect">
            <a:avLst/>
          </a:prstGeom>
        </p:spPr>
      </p:pic>
      <p:cxnSp>
        <p:nvCxnSpPr>
          <p:cNvPr id="16" name="Straight Connector 1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3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6CF226-AEBB-7B4C-9AA3-296131E1A9FB}"/>
              </a:ext>
            </a:extLst>
          </p:cNvPr>
          <p:cNvPicPr>
            <a:picLocks noChangeAspect="1"/>
          </p:cNvPicPr>
          <p:nvPr/>
        </p:nvPicPr>
        <p:blipFill>
          <a:blip r:embed="rId6"/>
          <a:stretch>
            <a:fillRect/>
          </a:stretch>
        </p:blipFill>
        <p:spPr>
          <a:xfrm>
            <a:off x="8442952" y="1335725"/>
            <a:ext cx="1986279" cy="1986279"/>
          </a:xfrm>
          <a:prstGeom prst="rect">
            <a:avLst/>
          </a:prstGeom>
        </p:spPr>
      </p:pic>
      <p:cxnSp>
        <p:nvCxnSpPr>
          <p:cNvPr id="20" name="Straight Connector 1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91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B68C82AB-80DF-ED4A-A1C0-3454ED593F26}"/>
              </a:ext>
            </a:extLst>
          </p:cNvPr>
          <p:cNvSpPr>
            <a:spLocks noGrp="1"/>
          </p:cNvSpPr>
          <p:nvPr>
            <p:ph type="title"/>
          </p:nvPr>
        </p:nvSpPr>
        <p:spPr>
          <a:xfrm>
            <a:off x="535020" y="685800"/>
            <a:ext cx="2780271" cy="5105400"/>
          </a:xfrm>
        </p:spPr>
        <p:txBody>
          <a:bodyPr>
            <a:normAutofit/>
          </a:bodyPr>
          <a:lstStyle/>
          <a:p>
            <a:r>
              <a:rPr lang="en-US" sz="4000" dirty="0" err="1">
                <a:solidFill>
                  <a:srgbClr val="FFFFFF"/>
                </a:solidFill>
              </a:rPr>
              <a:t>Estar</a:t>
            </a:r>
            <a:r>
              <a:rPr lang="en-US" sz="4000" dirty="0">
                <a:solidFill>
                  <a:srgbClr val="FFFFFF"/>
                </a:solidFill>
              </a:rPr>
              <a:t> </a:t>
            </a:r>
            <a:r>
              <a:rPr lang="en-US" sz="4000" dirty="0" err="1">
                <a:solidFill>
                  <a:srgbClr val="FFFFFF"/>
                </a:solidFill>
              </a:rPr>
              <a:t>alerta</a:t>
            </a:r>
            <a:r>
              <a:rPr lang="en-US" sz="4000" dirty="0">
                <a:solidFill>
                  <a:srgbClr val="FFFFFF"/>
                </a:solidFill>
              </a:rPr>
              <a:t> por </a:t>
            </a:r>
            <a:r>
              <a:rPr lang="en-US" sz="4000" dirty="0" err="1">
                <a:solidFill>
                  <a:srgbClr val="FFFFFF"/>
                </a:solidFill>
              </a:rPr>
              <a:t>picaduras</a:t>
            </a:r>
            <a:r>
              <a:rPr lang="en-US" sz="4000" dirty="0">
                <a:solidFill>
                  <a:srgbClr val="FFFFFF"/>
                </a:solidFill>
              </a:rPr>
              <a:t> y </a:t>
            </a:r>
            <a:r>
              <a:rPr lang="en-US" sz="4000" dirty="0" err="1">
                <a:solidFill>
                  <a:srgbClr val="FFFFFF"/>
                </a:solidFill>
              </a:rPr>
              <a:t>mordeduras</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8A8C6DE5-C5C6-4F2F-8C1D-1CCE3F8E1493}"/>
              </a:ext>
            </a:extLst>
          </p:cNvPr>
          <p:cNvGraphicFramePr>
            <a:graphicFrameLocks noGrp="1"/>
          </p:cNvGraphicFramePr>
          <p:nvPr>
            <p:ph idx="1"/>
            <p:extLst>
              <p:ext uri="{D42A27DB-BD31-4B8C-83A1-F6EECF244321}">
                <p14:modId xmlns:p14="http://schemas.microsoft.com/office/powerpoint/2010/main" val="79820149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1518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4676E-8C5A-754F-88DC-8E9232AC4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868501" y="1518729"/>
            <a:ext cx="5075193" cy="5080525"/>
          </a:xfrm>
          <a:prstGeom prst="rect">
            <a:avLst/>
          </a:prstGeom>
        </p:spPr>
      </p:pic>
      <p:pic>
        <p:nvPicPr>
          <p:cNvPr id="3" name="Picture 2">
            <a:extLst>
              <a:ext uri="{FF2B5EF4-FFF2-40B4-BE49-F238E27FC236}">
                <a16:creationId xmlns:a16="http://schemas.microsoft.com/office/drawing/2014/main" id="{56D838DE-58F1-3644-8AFD-E98D365AC5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6248308" y="551936"/>
            <a:ext cx="4236812" cy="6047317"/>
          </a:xfrm>
          <a:prstGeom prst="rect">
            <a:avLst/>
          </a:prstGeom>
        </p:spPr>
      </p:pic>
      <p:sp>
        <p:nvSpPr>
          <p:cNvPr id="6" name="TextBox 5">
            <a:extLst>
              <a:ext uri="{FF2B5EF4-FFF2-40B4-BE49-F238E27FC236}">
                <a16:creationId xmlns:a16="http://schemas.microsoft.com/office/drawing/2014/main" id="{A7A06DC3-470A-6943-8A6D-F13633B9C62F}"/>
              </a:ext>
            </a:extLst>
          </p:cNvPr>
          <p:cNvSpPr txBox="1"/>
          <p:nvPr/>
        </p:nvSpPr>
        <p:spPr>
          <a:xfrm>
            <a:off x="1484147" y="258746"/>
            <a:ext cx="2246128" cy="769441"/>
          </a:xfrm>
          <a:prstGeom prst="rect">
            <a:avLst/>
          </a:prstGeom>
          <a:noFill/>
        </p:spPr>
        <p:txBody>
          <a:bodyPr wrap="none" rtlCol="0">
            <a:spAutoFit/>
          </a:bodyPr>
          <a:lstStyle/>
          <a:p>
            <a:r>
              <a:rPr lang="en-US" sz="4400" dirty="0"/>
              <a:t>Chinches</a:t>
            </a:r>
          </a:p>
        </p:txBody>
      </p:sp>
    </p:spTree>
    <p:extLst>
      <p:ext uri="{BB962C8B-B14F-4D97-AF65-F5344CB8AC3E}">
        <p14:creationId xmlns:p14="http://schemas.microsoft.com/office/powerpoint/2010/main" val="1995217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E42C5-D4A3-4143-A916-DFCDE5C81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48640" y="37447"/>
            <a:ext cx="8199120" cy="820771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335AE441-993C-0640-9FF8-B2B8ED8C04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866764" y="10"/>
            <a:ext cx="5776596" cy="8245152"/>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Rectangle 1">
            <a:extLst>
              <a:ext uri="{FF2B5EF4-FFF2-40B4-BE49-F238E27FC236}">
                <a16:creationId xmlns:a16="http://schemas.microsoft.com/office/drawing/2014/main" id="{B38E0061-AF3D-0044-8D86-9FFEBEFAC841}"/>
              </a:ext>
            </a:extLst>
          </p:cNvPr>
          <p:cNvSpPr/>
          <p:nvPr/>
        </p:nvSpPr>
        <p:spPr>
          <a:xfrm>
            <a:off x="1691976" y="531614"/>
            <a:ext cx="2651424" cy="707886"/>
          </a:xfrm>
          <a:prstGeom prst="rect">
            <a:avLst/>
          </a:prstGeom>
        </p:spPr>
        <p:txBody>
          <a:bodyPr wrap="square">
            <a:spAutoFit/>
          </a:bodyPr>
          <a:lstStyle/>
          <a:p>
            <a:r>
              <a:rPr lang="en-US" sz="4000" dirty="0" err="1">
                <a:solidFill>
                  <a:schemeClr val="bg1"/>
                </a:solidFill>
              </a:rPr>
              <a:t>Garrapatas</a:t>
            </a:r>
            <a:endParaRPr lang="en-US" sz="4000" dirty="0">
              <a:solidFill>
                <a:schemeClr val="bg1"/>
              </a:solidFill>
            </a:endParaRPr>
          </a:p>
        </p:txBody>
      </p:sp>
    </p:spTree>
    <p:extLst>
      <p:ext uri="{BB962C8B-B14F-4D97-AF65-F5344CB8AC3E}">
        <p14:creationId xmlns:p14="http://schemas.microsoft.com/office/powerpoint/2010/main" val="3268494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C1B5-78C7-7143-98C4-D404DDF726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24020" y="11"/>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a:extLst>
              <a:ext uri="{FF2B5EF4-FFF2-40B4-BE49-F238E27FC236}">
                <a16:creationId xmlns:a16="http://schemas.microsoft.com/office/drawing/2014/main" id="{9EE3F966-6EE1-5740-9B9B-137B85339F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806990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F8087-0BF6-9D4A-8EE6-B8B863E91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601" y="643467"/>
            <a:ext cx="8178799" cy="5571066"/>
          </a:xfrm>
          <a:prstGeom prst="rect">
            <a:avLst/>
          </a:prstGeom>
        </p:spPr>
      </p:pic>
    </p:spTree>
    <p:extLst>
      <p:ext uri="{BB962C8B-B14F-4D97-AF65-F5344CB8AC3E}">
        <p14:creationId xmlns:p14="http://schemas.microsoft.com/office/powerpoint/2010/main" val="404338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77429-7827-6049-B97B-9BA4E650EC95}"/>
              </a:ext>
            </a:extLst>
          </p:cNvPr>
          <p:cNvPicPr>
            <a:picLocks noChangeAspect="1"/>
          </p:cNvPicPr>
          <p:nvPr/>
        </p:nvPicPr>
        <p:blipFill>
          <a:blip r:embed="rId3"/>
          <a:stretch>
            <a:fillRect/>
          </a:stretch>
        </p:blipFill>
        <p:spPr>
          <a:xfrm>
            <a:off x="3634749" y="0"/>
            <a:ext cx="6407647" cy="6858000"/>
          </a:xfrm>
          <a:prstGeom prst="rect">
            <a:avLst/>
          </a:prstGeom>
        </p:spPr>
      </p:pic>
      <p:grpSp>
        <p:nvGrpSpPr>
          <p:cNvPr id="11" name="Group 10">
            <a:extLst>
              <a:ext uri="{FF2B5EF4-FFF2-40B4-BE49-F238E27FC236}">
                <a16:creationId xmlns:a16="http://schemas.microsoft.com/office/drawing/2014/main" id="{652544C3-D361-4548-A35E-4613AF060A66}"/>
              </a:ext>
            </a:extLst>
          </p:cNvPr>
          <p:cNvGrpSpPr/>
          <p:nvPr/>
        </p:nvGrpSpPr>
        <p:grpSpPr>
          <a:xfrm>
            <a:off x="84725" y="4045750"/>
            <a:ext cx="3550024" cy="2382852"/>
            <a:chOff x="0" y="1840432"/>
            <a:chExt cx="3550024" cy="2382852"/>
          </a:xfrm>
        </p:grpSpPr>
        <p:pic>
          <p:nvPicPr>
            <p:cNvPr id="4" name="Picture 3" descr="A picture containing orange, sitting, table, red&#10;&#10;Description automatically generated">
              <a:extLst>
                <a:ext uri="{FF2B5EF4-FFF2-40B4-BE49-F238E27FC236}">
                  <a16:creationId xmlns:a16="http://schemas.microsoft.com/office/drawing/2014/main" id="{2164D387-39FF-C544-8B62-7D2C86234347}"/>
                </a:ext>
              </a:extLst>
            </p:cNvPr>
            <p:cNvPicPr>
              <a:picLocks noChangeAspect="1"/>
            </p:cNvPicPr>
            <p:nvPr/>
          </p:nvPicPr>
          <p:blipFill>
            <a:blip r:embed="rId4"/>
            <a:stretch>
              <a:fillRect/>
            </a:stretch>
          </p:blipFill>
          <p:spPr>
            <a:xfrm>
              <a:off x="0" y="2064870"/>
              <a:ext cx="3550024" cy="2158414"/>
            </a:xfrm>
            <a:prstGeom prst="rect">
              <a:avLst/>
            </a:prstGeom>
          </p:spPr>
        </p:pic>
        <p:pic>
          <p:nvPicPr>
            <p:cNvPr id="10" name="Picture 9" descr="A close up of a necklace&#10;&#10;Description automatically generated">
              <a:extLst>
                <a:ext uri="{FF2B5EF4-FFF2-40B4-BE49-F238E27FC236}">
                  <a16:creationId xmlns:a16="http://schemas.microsoft.com/office/drawing/2014/main" id="{2EBE6680-0457-5043-82AD-7DAE3D511601}"/>
                </a:ext>
              </a:extLst>
            </p:cNvPr>
            <p:cNvPicPr>
              <a:picLocks noChangeAspect="1"/>
            </p:cNvPicPr>
            <p:nvPr/>
          </p:nvPicPr>
          <p:blipFill>
            <a:blip r:embed="rId5"/>
            <a:stretch>
              <a:fillRect/>
            </a:stretch>
          </p:blipFill>
          <p:spPr>
            <a:xfrm>
              <a:off x="552726" y="1840432"/>
              <a:ext cx="2997298" cy="1588568"/>
            </a:xfrm>
            <a:prstGeom prst="rect">
              <a:avLst/>
            </a:prstGeom>
          </p:spPr>
        </p:pic>
      </p:grpSp>
      <p:sp>
        <p:nvSpPr>
          <p:cNvPr id="2" name="TextBox 1">
            <a:extLst>
              <a:ext uri="{FF2B5EF4-FFF2-40B4-BE49-F238E27FC236}">
                <a16:creationId xmlns:a16="http://schemas.microsoft.com/office/drawing/2014/main" id="{437BFC65-7FAA-7046-B305-F4EADB37672D}"/>
              </a:ext>
            </a:extLst>
          </p:cNvPr>
          <p:cNvSpPr txBox="1"/>
          <p:nvPr/>
        </p:nvSpPr>
        <p:spPr>
          <a:xfrm>
            <a:off x="481186" y="1468877"/>
            <a:ext cx="3606052" cy="461665"/>
          </a:xfrm>
          <a:prstGeom prst="rect">
            <a:avLst/>
          </a:prstGeom>
          <a:noFill/>
        </p:spPr>
        <p:txBody>
          <a:bodyPr wrap="none" rtlCol="0">
            <a:spAutoFit/>
          </a:bodyPr>
          <a:lstStyle/>
          <a:p>
            <a:r>
              <a:rPr lang="en-US" sz="2400" dirty="0"/>
              <a:t>Lanchas/</a:t>
            </a:r>
            <a:r>
              <a:rPr lang="en-US" sz="2400" dirty="0" err="1"/>
              <a:t>botes</a:t>
            </a:r>
            <a:r>
              <a:rPr lang="en-US" sz="2400" dirty="0"/>
              <a:t> de </a:t>
            </a:r>
            <a:r>
              <a:rPr lang="en-US" sz="2400" dirty="0" err="1"/>
              <a:t>hormigas</a:t>
            </a:r>
            <a:endParaRPr lang="en-US" sz="2400" dirty="0"/>
          </a:p>
        </p:txBody>
      </p:sp>
    </p:spTree>
    <p:extLst>
      <p:ext uri="{BB962C8B-B14F-4D97-AF65-F5344CB8AC3E}">
        <p14:creationId xmlns:p14="http://schemas.microsoft.com/office/powerpoint/2010/main" val="804636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61A9A-8EF3-624C-B1FC-C2BC1C2C6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601"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9" name="TextBox 8">
            <a:extLst>
              <a:ext uri="{FF2B5EF4-FFF2-40B4-BE49-F238E27FC236}">
                <a16:creationId xmlns:a16="http://schemas.microsoft.com/office/drawing/2014/main" id="{7122AA4E-BC71-0441-95B7-8EF7C2061CED}"/>
              </a:ext>
            </a:extLst>
          </p:cNvPr>
          <p:cNvSpPr txBox="1"/>
          <p:nvPr/>
        </p:nvSpPr>
        <p:spPr>
          <a:xfrm>
            <a:off x="6837375" y="5968721"/>
            <a:ext cx="3348025" cy="245812"/>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1200" dirty="0">
                <a:latin typeface="+mj-lt"/>
                <a:ea typeface="+mj-ea"/>
                <a:cs typeface="+mj-cs"/>
              </a:rPr>
              <a:t>Brian Lockhart, USDA Forest Service, </a:t>
            </a:r>
            <a:r>
              <a:rPr lang="en-US" sz="1200" dirty="0" err="1">
                <a:latin typeface="+mj-lt"/>
                <a:ea typeface="+mj-ea"/>
                <a:cs typeface="+mj-cs"/>
              </a:rPr>
              <a:t>Bugwood.org</a:t>
            </a:r>
            <a:endParaRPr lang="en-US" sz="1200" dirty="0">
              <a:latin typeface="+mj-lt"/>
              <a:ea typeface="+mj-ea"/>
              <a:cs typeface="+mj-cs"/>
            </a:endParaRPr>
          </a:p>
        </p:txBody>
      </p:sp>
    </p:spTree>
    <p:extLst>
      <p:ext uri="{BB962C8B-B14F-4D97-AF65-F5344CB8AC3E}">
        <p14:creationId xmlns:p14="http://schemas.microsoft.com/office/powerpoint/2010/main" val="3141844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F60-53CC-AA46-976C-C0C6A6AB0BA7}"/>
              </a:ext>
            </a:extLst>
          </p:cNvPr>
          <p:cNvSpPr>
            <a:spLocks noGrp="1"/>
          </p:cNvSpPr>
          <p:nvPr>
            <p:ph type="title"/>
          </p:nvPr>
        </p:nvSpPr>
        <p:spPr>
          <a:xfrm>
            <a:off x="302592" y="0"/>
            <a:ext cx="11889407" cy="1902728"/>
          </a:xfrm>
        </p:spPr>
        <p:txBody>
          <a:bodyPr>
            <a:normAutofit/>
          </a:bodyPr>
          <a:lstStyle/>
          <a:p>
            <a:pPr algn="l"/>
            <a:r>
              <a:rPr lang="es-ES_tradnl" dirty="0"/>
              <a:t>Inspección de Seguridad en la Motosierra: Cinco Características Esenciales de Seguridad</a:t>
            </a:r>
          </a:p>
        </p:txBody>
      </p:sp>
      <p:sp>
        <p:nvSpPr>
          <p:cNvPr id="3" name="Content Placeholder 2">
            <a:extLst>
              <a:ext uri="{FF2B5EF4-FFF2-40B4-BE49-F238E27FC236}">
                <a16:creationId xmlns:a16="http://schemas.microsoft.com/office/drawing/2014/main" id="{C44CF986-944D-194C-8FEA-38694F440D27}"/>
              </a:ext>
            </a:extLst>
          </p:cNvPr>
          <p:cNvSpPr>
            <a:spLocks noGrp="1"/>
          </p:cNvSpPr>
          <p:nvPr>
            <p:ph idx="1"/>
          </p:nvPr>
        </p:nvSpPr>
        <p:spPr>
          <a:xfrm>
            <a:off x="302592" y="1738468"/>
            <a:ext cx="7042245" cy="3107579"/>
          </a:xfrm>
        </p:spPr>
        <p:txBody>
          <a:bodyPr>
            <a:normAutofit/>
          </a:bodyPr>
          <a:lstStyle/>
          <a:p>
            <a:pPr marL="342900" lvl="1" indent="0">
              <a:buNone/>
            </a:pPr>
            <a:endParaRPr lang="es-ES_tradnl"/>
          </a:p>
        </p:txBody>
      </p:sp>
      <p:grpSp>
        <p:nvGrpSpPr>
          <p:cNvPr id="5" name="Group 4">
            <a:extLst>
              <a:ext uri="{FF2B5EF4-FFF2-40B4-BE49-F238E27FC236}">
                <a16:creationId xmlns:a16="http://schemas.microsoft.com/office/drawing/2014/main" id="{A7BB1845-A3E4-4949-9B0C-13119795D4AF}"/>
              </a:ext>
            </a:extLst>
          </p:cNvPr>
          <p:cNvGrpSpPr>
            <a:grpSpLocks noChangeAspect="1"/>
          </p:cNvGrpSpPr>
          <p:nvPr/>
        </p:nvGrpSpPr>
        <p:grpSpPr>
          <a:xfrm>
            <a:off x="6928714" y="2679780"/>
            <a:ext cx="4245010" cy="4125990"/>
            <a:chOff x="5333043" y="857250"/>
            <a:chExt cx="2664365" cy="2589663"/>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3043" y="857251"/>
              <a:ext cx="2664365" cy="2589662"/>
            </a:xfrm>
            <a:prstGeom prst="rect">
              <a:avLst/>
            </a:prstGeom>
          </p:spPr>
        </p:pic>
        <p:sp>
          <p:nvSpPr>
            <p:cNvPr id="18" name="TextBox 17"/>
            <p:cNvSpPr txBox="1"/>
            <p:nvPr/>
          </p:nvSpPr>
          <p:spPr>
            <a:xfrm>
              <a:off x="6818812" y="857250"/>
              <a:ext cx="1178596" cy="300082"/>
            </a:xfrm>
            <a:prstGeom prst="rect">
              <a:avLst/>
            </a:prstGeom>
            <a:noFill/>
          </p:spPr>
          <p:txBody>
            <a:bodyPr wrap="square" rtlCol="0">
              <a:spAutoFit/>
            </a:bodyPr>
            <a:lstStyle/>
            <a:p>
              <a:r>
                <a:rPr lang="es-ES_tradnl" sz="2400" b="1">
                  <a:solidFill>
                    <a:schemeClr val="bg1"/>
                  </a:solidFill>
                </a:rPr>
                <a:t>Chain Brake</a:t>
              </a:r>
            </a:p>
          </p:txBody>
        </p:sp>
        <p:sp>
          <p:nvSpPr>
            <p:cNvPr id="19" name="Down Arrow 18"/>
            <p:cNvSpPr/>
            <p:nvPr/>
          </p:nvSpPr>
          <p:spPr>
            <a:xfrm rot="5195538">
              <a:off x="6357110" y="707846"/>
              <a:ext cx="306977" cy="616352"/>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grpSp>
      <p:grpSp>
        <p:nvGrpSpPr>
          <p:cNvPr id="8" name="Group 7">
            <a:extLst>
              <a:ext uri="{FF2B5EF4-FFF2-40B4-BE49-F238E27FC236}">
                <a16:creationId xmlns:a16="http://schemas.microsoft.com/office/drawing/2014/main" id="{C30E052F-AB87-F540-A476-77C8B5C23CA7}"/>
              </a:ext>
            </a:extLst>
          </p:cNvPr>
          <p:cNvGrpSpPr/>
          <p:nvPr/>
        </p:nvGrpSpPr>
        <p:grpSpPr>
          <a:xfrm>
            <a:off x="774011" y="2659444"/>
            <a:ext cx="4872467" cy="4123944"/>
            <a:chOff x="3710431" y="1984521"/>
            <a:chExt cx="4872467" cy="4123944"/>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10431" y="1984521"/>
              <a:ext cx="4872467" cy="4123944"/>
            </a:xfrm>
            <a:prstGeom prst="rect">
              <a:avLst/>
            </a:prstGeom>
          </p:spPr>
        </p:pic>
        <p:sp>
          <p:nvSpPr>
            <p:cNvPr id="16" name="TextBox 15"/>
            <p:cNvSpPr txBox="1"/>
            <p:nvPr/>
          </p:nvSpPr>
          <p:spPr>
            <a:xfrm>
              <a:off x="6793845" y="2617334"/>
              <a:ext cx="1513008" cy="830997"/>
            </a:xfrm>
            <a:prstGeom prst="rect">
              <a:avLst/>
            </a:prstGeom>
            <a:noFill/>
          </p:spPr>
          <p:txBody>
            <a:bodyPr wrap="square" rtlCol="0">
              <a:spAutoFit/>
            </a:bodyPr>
            <a:lstStyle/>
            <a:p>
              <a:pPr algn="ctr"/>
              <a:r>
                <a:rPr lang="es-ES_tradnl" sz="2400" b="1">
                  <a:solidFill>
                    <a:schemeClr val="bg1"/>
                  </a:solidFill>
                </a:rPr>
                <a:t>Throttle Lock</a:t>
              </a:r>
            </a:p>
          </p:txBody>
        </p:sp>
        <p:sp>
          <p:nvSpPr>
            <p:cNvPr id="17" name="Down Arrow 16"/>
            <p:cNvSpPr/>
            <p:nvPr/>
          </p:nvSpPr>
          <p:spPr>
            <a:xfrm>
              <a:off x="7405932" y="350056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
          <p:nvSpPr>
            <p:cNvPr id="22" name="TextBox 21"/>
            <p:cNvSpPr txBox="1"/>
            <p:nvPr/>
          </p:nvSpPr>
          <p:spPr>
            <a:xfrm>
              <a:off x="3870327" y="5415963"/>
              <a:ext cx="2464662" cy="461665"/>
            </a:xfrm>
            <a:prstGeom prst="rect">
              <a:avLst/>
            </a:prstGeom>
            <a:noFill/>
          </p:spPr>
          <p:txBody>
            <a:bodyPr wrap="square" rtlCol="0">
              <a:spAutoFit/>
            </a:bodyPr>
            <a:lstStyle/>
            <a:p>
              <a:r>
                <a:rPr lang="es-ES_tradnl" sz="2400" b="1">
                  <a:solidFill>
                    <a:schemeClr val="bg1"/>
                  </a:solidFill>
                </a:rPr>
                <a:t>Right Hand Guard</a:t>
              </a:r>
            </a:p>
          </p:txBody>
        </p:sp>
        <p:sp>
          <p:nvSpPr>
            <p:cNvPr id="23" name="Down Arrow 22"/>
            <p:cNvSpPr/>
            <p:nvPr/>
          </p:nvSpPr>
          <p:spPr>
            <a:xfrm rot="16200000">
              <a:off x="6357111" y="548490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grpSp>
    </p:spTree>
    <p:extLst>
      <p:ext uri="{BB962C8B-B14F-4D97-AF65-F5344CB8AC3E}">
        <p14:creationId xmlns:p14="http://schemas.microsoft.com/office/powerpoint/2010/main" val="188911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ED615-9293-834B-80D0-2D4013C31E64}"/>
              </a:ext>
            </a:extLst>
          </p:cNvPr>
          <p:cNvSpPr>
            <a:spLocks noGrp="1"/>
          </p:cNvSpPr>
          <p:nvPr>
            <p:ph type="title"/>
          </p:nvPr>
        </p:nvSpPr>
        <p:spPr>
          <a:xfrm>
            <a:off x="609599" y="457200"/>
            <a:ext cx="10972800" cy="1143000"/>
          </a:xfrm>
        </p:spPr>
        <p:txBody>
          <a:bodyPr>
            <a:normAutofit fontScale="90000"/>
          </a:bodyPr>
          <a:lstStyle/>
          <a:p>
            <a:r>
              <a:rPr lang="es-ES_tradnl"/>
              <a:t>Asociación de la industria al cuidado de los arboles</a:t>
            </a:r>
            <a:br>
              <a:rPr lang="es-ES_tradnl"/>
            </a:br>
            <a:r>
              <a:rPr lang="es-ES_tradnl"/>
              <a:t>(Estadisticas cambian, las tendencias no)</a:t>
            </a:r>
            <a:br>
              <a:rPr lang="es-ES_tradnl"/>
            </a:br>
            <a:endParaRPr lang="es-ES_tradnl"/>
          </a:p>
        </p:txBody>
      </p:sp>
      <p:sp>
        <p:nvSpPr>
          <p:cNvPr id="5" name="Content Placeholder 4">
            <a:extLst>
              <a:ext uri="{FF2B5EF4-FFF2-40B4-BE49-F238E27FC236}">
                <a16:creationId xmlns:a16="http://schemas.microsoft.com/office/drawing/2014/main" id="{1E72417C-3311-2048-B159-06F40D28336F}"/>
              </a:ext>
            </a:extLst>
          </p:cNvPr>
          <p:cNvSpPr>
            <a:spLocks noGrp="1"/>
          </p:cNvSpPr>
          <p:nvPr>
            <p:ph idx="1"/>
          </p:nvPr>
        </p:nvSpPr>
        <p:spPr/>
        <p:txBody>
          <a:bodyPr/>
          <a:lstStyle/>
          <a:p>
            <a:pPr marL="0" indent="0">
              <a:buNone/>
            </a:pPr>
            <a:endParaRPr lang="es-ES_tradnl"/>
          </a:p>
        </p:txBody>
      </p:sp>
      <p:graphicFrame>
        <p:nvGraphicFramePr>
          <p:cNvPr id="2" name="Table 1">
            <a:extLst>
              <a:ext uri="{FF2B5EF4-FFF2-40B4-BE49-F238E27FC236}">
                <a16:creationId xmlns:a16="http://schemas.microsoft.com/office/drawing/2014/main" id="{1C255497-190D-6A4A-BD9D-3C4A19BFAD94}"/>
              </a:ext>
            </a:extLst>
          </p:cNvPr>
          <p:cNvGraphicFramePr>
            <a:graphicFrameLocks noGrp="1"/>
          </p:cNvGraphicFramePr>
          <p:nvPr>
            <p:extLst>
              <p:ext uri="{D42A27DB-BD31-4B8C-83A1-F6EECF244321}">
                <p14:modId xmlns:p14="http://schemas.microsoft.com/office/powerpoint/2010/main" val="912998532"/>
              </p:ext>
            </p:extLst>
          </p:nvPr>
        </p:nvGraphicFramePr>
        <p:xfrm>
          <a:off x="723900" y="1600200"/>
          <a:ext cx="10858499" cy="3966212"/>
        </p:xfrm>
        <a:graphic>
          <a:graphicData uri="http://schemas.openxmlformats.org/drawingml/2006/table">
            <a:tbl>
              <a:tblPr firstRow="1" bandRow="1">
                <a:tableStyleId>{5C22544A-7EE6-4342-B048-85BDC9FD1C3A}</a:tableStyleId>
              </a:tblPr>
              <a:tblGrid>
                <a:gridCol w="3627009">
                  <a:extLst>
                    <a:ext uri="{9D8B030D-6E8A-4147-A177-3AD203B41FA5}">
                      <a16:colId xmlns:a16="http://schemas.microsoft.com/office/drawing/2014/main" val="1756540052"/>
                    </a:ext>
                  </a:extLst>
                </a:gridCol>
                <a:gridCol w="3627009">
                  <a:extLst>
                    <a:ext uri="{9D8B030D-6E8A-4147-A177-3AD203B41FA5}">
                      <a16:colId xmlns:a16="http://schemas.microsoft.com/office/drawing/2014/main" val="1751832777"/>
                    </a:ext>
                  </a:extLst>
                </a:gridCol>
                <a:gridCol w="3604481">
                  <a:extLst>
                    <a:ext uri="{9D8B030D-6E8A-4147-A177-3AD203B41FA5}">
                      <a16:colId xmlns:a16="http://schemas.microsoft.com/office/drawing/2014/main" val="4133257833"/>
                    </a:ext>
                  </a:extLst>
                </a:gridCol>
              </a:tblGrid>
              <a:tr h="413215">
                <a:tc>
                  <a:txBody>
                    <a:bodyPr/>
                    <a:lstStyle/>
                    <a:p>
                      <a:r>
                        <a:rPr lang="es-ES_tradnl" sz="2800" noProof="0"/>
                        <a:t>Tipo</a:t>
                      </a:r>
                    </a:p>
                  </a:txBody>
                  <a:tcPr/>
                </a:tc>
                <a:tc>
                  <a:txBody>
                    <a:bodyPr/>
                    <a:lstStyle/>
                    <a:p>
                      <a:pPr algn="ctr"/>
                      <a:r>
                        <a:rPr lang="es-ES_tradnl" sz="2800" noProof="0"/>
                        <a:t>2016</a:t>
                      </a:r>
                    </a:p>
                  </a:txBody>
                  <a:tcPr/>
                </a:tc>
                <a:tc>
                  <a:txBody>
                    <a:bodyPr/>
                    <a:lstStyle/>
                    <a:p>
                      <a:pPr algn="ctr"/>
                      <a:r>
                        <a:rPr lang="es-ES_tradnl" sz="2800" noProof="0"/>
                        <a:t>2017</a:t>
                      </a:r>
                    </a:p>
                  </a:txBody>
                  <a:tcPr/>
                </a:tc>
                <a:extLst>
                  <a:ext uri="{0D108BD9-81ED-4DB2-BD59-A6C34878D82A}">
                    <a16:rowId xmlns:a16="http://schemas.microsoft.com/office/drawing/2014/main" val="3135521161"/>
                  </a:ext>
                </a:extLst>
              </a:tr>
              <a:tr h="862013">
                <a:tc>
                  <a:txBody>
                    <a:bodyPr/>
                    <a:lstStyle/>
                    <a:p>
                      <a:r>
                        <a:rPr lang="es-ES_tradnl" sz="2800" noProof="0"/>
                        <a:t>Caidas</a:t>
                      </a:r>
                    </a:p>
                  </a:txBody>
                  <a:tcPr/>
                </a:tc>
                <a:tc>
                  <a:txBody>
                    <a:bodyPr/>
                    <a:lstStyle/>
                    <a:p>
                      <a:pPr algn="ctr"/>
                      <a:r>
                        <a:rPr lang="es-ES_tradnl" sz="2800" noProof="0"/>
                        <a:t>48</a:t>
                      </a:r>
                    </a:p>
                  </a:txBody>
                  <a:tcPr/>
                </a:tc>
                <a:tc>
                  <a:txBody>
                    <a:bodyPr/>
                    <a:lstStyle/>
                    <a:p>
                      <a:pPr algn="ctr"/>
                      <a:r>
                        <a:rPr lang="es-ES_tradnl" sz="2800" noProof="0"/>
                        <a:t>42</a:t>
                      </a:r>
                    </a:p>
                  </a:txBody>
                  <a:tcPr/>
                </a:tc>
                <a:extLst>
                  <a:ext uri="{0D108BD9-81ED-4DB2-BD59-A6C34878D82A}">
                    <a16:rowId xmlns:a16="http://schemas.microsoft.com/office/drawing/2014/main" val="108004592"/>
                  </a:ext>
                </a:extLst>
              </a:tr>
              <a:tr h="862013">
                <a:tc>
                  <a:txBody>
                    <a:bodyPr/>
                    <a:lstStyle/>
                    <a:p>
                      <a:r>
                        <a:rPr lang="es-ES_tradnl" sz="2800" noProof="0"/>
                        <a:t>Golpes</a:t>
                      </a:r>
                    </a:p>
                  </a:txBody>
                  <a:tcPr/>
                </a:tc>
                <a:tc>
                  <a:txBody>
                    <a:bodyPr/>
                    <a:lstStyle/>
                    <a:p>
                      <a:pPr algn="ctr"/>
                      <a:r>
                        <a:rPr lang="es-ES_tradnl" sz="2800" noProof="0"/>
                        <a:t>38</a:t>
                      </a:r>
                    </a:p>
                  </a:txBody>
                  <a:tcPr/>
                </a:tc>
                <a:tc>
                  <a:txBody>
                    <a:bodyPr/>
                    <a:lstStyle/>
                    <a:p>
                      <a:pPr algn="ctr"/>
                      <a:r>
                        <a:rPr lang="es-ES_tradnl" sz="2800" noProof="0"/>
                        <a:t>43</a:t>
                      </a:r>
                    </a:p>
                  </a:txBody>
                  <a:tcPr/>
                </a:tc>
                <a:extLst>
                  <a:ext uri="{0D108BD9-81ED-4DB2-BD59-A6C34878D82A}">
                    <a16:rowId xmlns:a16="http://schemas.microsoft.com/office/drawing/2014/main" val="2214396049"/>
                  </a:ext>
                </a:extLst>
              </a:tr>
              <a:tr h="862013">
                <a:tc>
                  <a:txBody>
                    <a:bodyPr/>
                    <a:lstStyle/>
                    <a:p>
                      <a:r>
                        <a:rPr lang="es-ES_tradnl" sz="2800" noProof="0"/>
                        <a:t>Descargas Electricas</a:t>
                      </a:r>
                    </a:p>
                  </a:txBody>
                  <a:tcPr/>
                </a:tc>
                <a:tc>
                  <a:txBody>
                    <a:bodyPr/>
                    <a:lstStyle/>
                    <a:p>
                      <a:pPr algn="ctr"/>
                      <a:r>
                        <a:rPr lang="es-ES_tradnl" sz="2800" noProof="0"/>
                        <a:t>34</a:t>
                      </a:r>
                    </a:p>
                  </a:txBody>
                  <a:tcPr/>
                </a:tc>
                <a:tc>
                  <a:txBody>
                    <a:bodyPr/>
                    <a:lstStyle/>
                    <a:p>
                      <a:pPr algn="ctr"/>
                      <a:r>
                        <a:rPr lang="es-ES_tradnl" sz="2800" noProof="0"/>
                        <a:t>22</a:t>
                      </a:r>
                    </a:p>
                  </a:txBody>
                  <a:tcPr/>
                </a:tc>
                <a:extLst>
                  <a:ext uri="{0D108BD9-81ED-4DB2-BD59-A6C34878D82A}">
                    <a16:rowId xmlns:a16="http://schemas.microsoft.com/office/drawing/2014/main" val="2393998688"/>
                  </a:ext>
                </a:extLst>
              </a:tr>
              <a:tr h="862013">
                <a:tc>
                  <a:txBody>
                    <a:bodyPr/>
                    <a:lstStyle/>
                    <a:p>
                      <a:r>
                        <a:rPr lang="es-ES_tradnl" sz="2800" noProof="0"/>
                        <a:t>Total (todos los tipos)</a:t>
                      </a:r>
                    </a:p>
                  </a:txBody>
                  <a:tcPr/>
                </a:tc>
                <a:tc>
                  <a:txBody>
                    <a:bodyPr/>
                    <a:lstStyle/>
                    <a:p>
                      <a:pPr algn="ctr"/>
                      <a:r>
                        <a:rPr lang="es-ES_tradnl" sz="2800" noProof="0"/>
                        <a:t>153</a:t>
                      </a:r>
                    </a:p>
                  </a:txBody>
                  <a:tcPr/>
                </a:tc>
                <a:tc>
                  <a:txBody>
                    <a:bodyPr/>
                    <a:lstStyle/>
                    <a:p>
                      <a:pPr algn="ctr"/>
                      <a:r>
                        <a:rPr lang="es-ES_tradnl" sz="2800" noProof="0" dirty="0"/>
                        <a:t>129</a:t>
                      </a:r>
                    </a:p>
                  </a:txBody>
                  <a:tcPr/>
                </a:tc>
                <a:extLst>
                  <a:ext uri="{0D108BD9-81ED-4DB2-BD59-A6C34878D82A}">
                    <a16:rowId xmlns:a16="http://schemas.microsoft.com/office/drawing/2014/main" val="4076010647"/>
                  </a:ext>
                </a:extLst>
              </a:tr>
            </a:tbl>
          </a:graphicData>
        </a:graphic>
      </p:graphicFrame>
    </p:spTree>
    <p:extLst>
      <p:ext uri="{BB962C8B-B14F-4D97-AF65-F5344CB8AC3E}">
        <p14:creationId xmlns:p14="http://schemas.microsoft.com/office/powerpoint/2010/main" val="1266498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A1EFE-3E68-BA49-AF62-3460A7768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4983" y="2988622"/>
            <a:ext cx="4697353" cy="3657600"/>
          </a:xfrm>
          <a:prstGeom prst="rect">
            <a:avLst/>
          </a:prstGeom>
        </p:spPr>
      </p:pic>
      <p:sp>
        <p:nvSpPr>
          <p:cNvPr id="5" name="TextBox 4">
            <a:extLst>
              <a:ext uri="{FF2B5EF4-FFF2-40B4-BE49-F238E27FC236}">
                <a16:creationId xmlns:a16="http://schemas.microsoft.com/office/drawing/2014/main" id="{4C21547A-4CAC-E946-A3B1-B96F248F44D5}"/>
              </a:ext>
            </a:extLst>
          </p:cNvPr>
          <p:cNvSpPr txBox="1"/>
          <p:nvPr/>
        </p:nvSpPr>
        <p:spPr>
          <a:xfrm>
            <a:off x="9529356" y="5467915"/>
            <a:ext cx="2036976" cy="461665"/>
          </a:xfrm>
          <a:prstGeom prst="rect">
            <a:avLst/>
          </a:prstGeom>
          <a:noFill/>
        </p:spPr>
        <p:txBody>
          <a:bodyPr wrap="square" rtlCol="0">
            <a:spAutoFit/>
          </a:bodyPr>
          <a:lstStyle/>
          <a:p>
            <a:r>
              <a:rPr lang="es-ES_tradnl" sz="2400" b="1">
                <a:solidFill>
                  <a:schemeClr val="bg1"/>
                </a:solidFill>
              </a:rPr>
              <a:t>Chain Catcher</a:t>
            </a:r>
          </a:p>
        </p:txBody>
      </p:sp>
      <p:sp>
        <p:nvSpPr>
          <p:cNvPr id="6" name="Down Arrow 5">
            <a:extLst>
              <a:ext uri="{FF2B5EF4-FFF2-40B4-BE49-F238E27FC236}">
                <a16:creationId xmlns:a16="http://schemas.microsoft.com/office/drawing/2014/main" id="{FE847DE7-EAC9-414F-BFAD-DA404554D94B}"/>
              </a:ext>
            </a:extLst>
          </p:cNvPr>
          <p:cNvSpPr/>
          <p:nvPr/>
        </p:nvSpPr>
        <p:spPr>
          <a:xfrm rot="5400000">
            <a:off x="9074646" y="5438819"/>
            <a:ext cx="429225" cy="480194"/>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
        <p:nvSpPr>
          <p:cNvPr id="7" name="Title 1">
            <a:extLst>
              <a:ext uri="{FF2B5EF4-FFF2-40B4-BE49-F238E27FC236}">
                <a16:creationId xmlns:a16="http://schemas.microsoft.com/office/drawing/2014/main" id="{77466341-199D-164B-B9CB-B46970467CA8}"/>
              </a:ext>
            </a:extLst>
          </p:cNvPr>
          <p:cNvSpPr txBox="1">
            <a:spLocks/>
          </p:cNvSpPr>
          <p:nvPr/>
        </p:nvSpPr>
        <p:spPr>
          <a:xfrm>
            <a:off x="730337" y="265768"/>
            <a:ext cx="11136543" cy="15020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4000" dirty="0"/>
              <a:t>Inspección de Seguridad en la Motosierra: cinco Características Esenciales de Seguridad</a:t>
            </a:r>
          </a:p>
        </p:txBody>
      </p:sp>
      <p:pic>
        <p:nvPicPr>
          <p:cNvPr id="10" name="Picture 9" descr="A picture containing car, dog, sitting&#10;&#10;Description automatically generated">
            <a:extLst>
              <a:ext uri="{FF2B5EF4-FFF2-40B4-BE49-F238E27FC236}">
                <a16:creationId xmlns:a16="http://schemas.microsoft.com/office/drawing/2014/main" id="{11A514AB-A92B-344F-AAC5-A7DFDDD769B0}"/>
              </a:ext>
            </a:extLst>
          </p:cNvPr>
          <p:cNvPicPr>
            <a:picLocks noChangeAspect="1"/>
          </p:cNvPicPr>
          <p:nvPr/>
        </p:nvPicPr>
        <p:blipFill>
          <a:blip r:embed="rId4"/>
          <a:stretch>
            <a:fillRect/>
          </a:stretch>
        </p:blipFill>
        <p:spPr>
          <a:xfrm>
            <a:off x="649147" y="3024797"/>
            <a:ext cx="4877683" cy="3657600"/>
          </a:xfrm>
          <a:prstGeom prst="rect">
            <a:avLst/>
          </a:prstGeom>
          <a:ln>
            <a:solidFill>
              <a:schemeClr val="tx1"/>
            </a:solidFill>
          </a:ln>
        </p:spPr>
      </p:pic>
      <p:sp>
        <p:nvSpPr>
          <p:cNvPr id="11" name="TextBox 10">
            <a:extLst>
              <a:ext uri="{FF2B5EF4-FFF2-40B4-BE49-F238E27FC236}">
                <a16:creationId xmlns:a16="http://schemas.microsoft.com/office/drawing/2014/main" id="{77E35F5F-64CF-9144-8710-E652D8F72453}"/>
              </a:ext>
            </a:extLst>
          </p:cNvPr>
          <p:cNvSpPr txBox="1"/>
          <p:nvPr/>
        </p:nvSpPr>
        <p:spPr>
          <a:xfrm>
            <a:off x="3052356" y="3893128"/>
            <a:ext cx="2036976" cy="461665"/>
          </a:xfrm>
          <a:prstGeom prst="rect">
            <a:avLst/>
          </a:prstGeom>
          <a:noFill/>
          <a:ln>
            <a:noFill/>
          </a:ln>
        </p:spPr>
        <p:txBody>
          <a:bodyPr wrap="square" rtlCol="0">
            <a:spAutoFit/>
          </a:bodyPr>
          <a:lstStyle/>
          <a:p>
            <a:r>
              <a:rPr lang="es-ES_tradnl" sz="2400" b="1">
                <a:solidFill>
                  <a:schemeClr val="bg1"/>
                </a:solidFill>
              </a:rPr>
              <a:t>Spark Arrestor</a:t>
            </a:r>
          </a:p>
        </p:txBody>
      </p:sp>
      <p:sp>
        <p:nvSpPr>
          <p:cNvPr id="12" name="Down Arrow 11">
            <a:extLst>
              <a:ext uri="{FF2B5EF4-FFF2-40B4-BE49-F238E27FC236}">
                <a16:creationId xmlns:a16="http://schemas.microsoft.com/office/drawing/2014/main" id="{F673E0E7-1538-9A4F-A710-30C7BCE773E8}"/>
              </a:ext>
            </a:extLst>
          </p:cNvPr>
          <p:cNvSpPr/>
          <p:nvPr/>
        </p:nvSpPr>
        <p:spPr>
          <a:xfrm>
            <a:off x="3342924" y="4297704"/>
            <a:ext cx="429225" cy="480194"/>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Tree>
    <p:extLst>
      <p:ext uri="{BB962C8B-B14F-4D97-AF65-F5344CB8AC3E}">
        <p14:creationId xmlns:p14="http://schemas.microsoft.com/office/powerpoint/2010/main" val="48693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21377" y="6429052"/>
            <a:ext cx="6473824" cy="369332"/>
          </a:xfrm>
          <a:prstGeom prst="rect">
            <a:avLst/>
          </a:prstGeom>
          <a:noFill/>
        </p:spPr>
        <p:txBody>
          <a:bodyPr wrap="none" rtlCol="0">
            <a:spAutoFit/>
          </a:bodyPr>
          <a:lstStyle/>
          <a:p>
            <a:r>
              <a:rPr lang="en-US" dirty="0"/>
              <a:t>Malo, </a:t>
            </a:r>
            <a:r>
              <a:rPr lang="en-US" dirty="0" err="1"/>
              <a:t>malo</a:t>
            </a:r>
            <a:r>
              <a:rPr lang="en-US" dirty="0"/>
              <a:t>, </a:t>
            </a:r>
            <a:r>
              <a:rPr lang="en-US" dirty="0" err="1"/>
              <a:t>peligroso</a:t>
            </a:r>
            <a:r>
              <a:rPr lang="en-US" dirty="0"/>
              <a:t>, hay, solo imagine </a:t>
            </a:r>
            <a:r>
              <a:rPr lang="en-US" dirty="0" err="1"/>
              <a:t>esta</a:t>
            </a:r>
            <a:r>
              <a:rPr lang="en-US" dirty="0"/>
              <a:t> </a:t>
            </a:r>
            <a:r>
              <a:rPr lang="en-US" dirty="0" err="1"/>
              <a:t>gente</a:t>
            </a:r>
            <a:r>
              <a:rPr lang="en-US" dirty="0"/>
              <a:t> </a:t>
            </a:r>
            <a:r>
              <a:rPr lang="en-US" dirty="0" err="1"/>
              <a:t>si</a:t>
            </a:r>
            <a:r>
              <a:rPr lang="en-US" dirty="0"/>
              <a:t> se </a:t>
            </a:r>
            <a:r>
              <a:rPr lang="en-US" dirty="0" err="1"/>
              <a:t>tropiezan</a:t>
            </a:r>
            <a:r>
              <a:rPr lang="en-US" dirty="0"/>
              <a:t>!</a:t>
            </a:r>
          </a:p>
        </p:txBody>
      </p:sp>
      <p:pic>
        <p:nvPicPr>
          <p:cNvPr id="6" name="Picture 5" descr="A picture containing tree, outdoor, person, skating&#10;&#10;Description automatically generated">
            <a:extLst>
              <a:ext uri="{FF2B5EF4-FFF2-40B4-BE49-F238E27FC236}">
                <a16:creationId xmlns:a16="http://schemas.microsoft.com/office/drawing/2014/main" id="{833044EE-80A7-C24A-9E1A-57654756CB22}"/>
              </a:ext>
            </a:extLst>
          </p:cNvPr>
          <p:cNvPicPr>
            <a:picLocks noChangeAspect="1"/>
          </p:cNvPicPr>
          <p:nvPr/>
        </p:nvPicPr>
        <p:blipFill>
          <a:blip r:embed="rId3"/>
          <a:stretch>
            <a:fillRect/>
          </a:stretch>
        </p:blipFill>
        <p:spPr>
          <a:xfrm rot="5400000">
            <a:off x="140057" y="1271235"/>
            <a:ext cx="4844249" cy="3633187"/>
          </a:xfrm>
          <a:prstGeom prst="rect">
            <a:avLst/>
          </a:prstGeom>
        </p:spPr>
      </p:pic>
      <p:pic>
        <p:nvPicPr>
          <p:cNvPr id="15" name="Picture 14" descr="A picture containing tree, outdoor, person, man&#10;&#10;Description automatically generated">
            <a:extLst>
              <a:ext uri="{FF2B5EF4-FFF2-40B4-BE49-F238E27FC236}">
                <a16:creationId xmlns:a16="http://schemas.microsoft.com/office/drawing/2014/main" id="{60629D43-DBE3-674C-B567-BC0A443DCB3B}"/>
              </a:ext>
            </a:extLst>
          </p:cNvPr>
          <p:cNvPicPr>
            <a:picLocks noChangeAspect="1"/>
          </p:cNvPicPr>
          <p:nvPr/>
        </p:nvPicPr>
        <p:blipFill>
          <a:blip r:embed="rId4"/>
          <a:stretch>
            <a:fillRect/>
          </a:stretch>
        </p:blipFill>
        <p:spPr>
          <a:xfrm rot="5400000">
            <a:off x="7097219" y="1271170"/>
            <a:ext cx="4844248" cy="3633186"/>
          </a:xfrm>
          <a:prstGeom prst="rect">
            <a:avLst/>
          </a:prstGeom>
        </p:spPr>
      </p:pic>
      <p:pic>
        <p:nvPicPr>
          <p:cNvPr id="3" name="Picture 2" descr="A picture containing tree, grass, outdoor, person&#10;&#10;Description automatically generated">
            <a:extLst>
              <a:ext uri="{FF2B5EF4-FFF2-40B4-BE49-F238E27FC236}">
                <a16:creationId xmlns:a16="http://schemas.microsoft.com/office/drawing/2014/main" id="{52893B29-4CAC-D74C-92F4-E8552D16BD00}"/>
              </a:ext>
            </a:extLst>
          </p:cNvPr>
          <p:cNvPicPr>
            <a:picLocks noChangeAspect="1"/>
          </p:cNvPicPr>
          <p:nvPr/>
        </p:nvPicPr>
        <p:blipFill>
          <a:blip r:embed="rId5"/>
          <a:stretch>
            <a:fillRect/>
          </a:stretch>
        </p:blipFill>
        <p:spPr>
          <a:xfrm>
            <a:off x="3679376" y="676640"/>
            <a:ext cx="4833247" cy="4833247"/>
          </a:xfrm>
          <a:prstGeom prst="rect">
            <a:avLst/>
          </a:prstGeom>
        </p:spPr>
      </p:pic>
      <p:sp>
        <p:nvSpPr>
          <p:cNvPr id="17" name="&quot;No&quot; Symbol 16"/>
          <p:cNvSpPr/>
          <p:nvPr/>
        </p:nvSpPr>
        <p:spPr>
          <a:xfrm>
            <a:off x="745588" y="273678"/>
            <a:ext cx="10700824" cy="6155374"/>
          </a:xfrm>
          <a:prstGeom prst="noSmoking">
            <a:avLst>
              <a:gd name="adj" fmla="val 603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18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33B78-5D09-6342-A6A9-6C7E49DD4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11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FAF8F947-AE49-9C41-8C91-15D47310BAC7}"/>
              </a:ext>
            </a:extLst>
          </p:cNvPr>
          <p:cNvSpPr txBox="1"/>
          <p:nvPr/>
        </p:nvSpPr>
        <p:spPr>
          <a:xfrm>
            <a:off x="207010" y="4833620"/>
            <a:ext cx="6327140" cy="1754326"/>
          </a:xfrm>
          <a:prstGeom prst="rect">
            <a:avLst/>
          </a:prstGeom>
          <a:noFill/>
        </p:spPr>
        <p:txBody>
          <a:bodyPr wrap="square" rtlCol="0">
            <a:spAutoFit/>
          </a:bodyPr>
          <a:lstStyle/>
          <a:p>
            <a:r>
              <a:rPr lang="es-ES_tradnl" sz="5400" dirty="0">
                <a:solidFill>
                  <a:schemeClr val="bg1"/>
                </a:solidFill>
              </a:rPr>
              <a:t>Transporte/Acarreo Seguro</a:t>
            </a:r>
          </a:p>
        </p:txBody>
      </p:sp>
    </p:spTree>
    <p:extLst>
      <p:ext uri="{BB962C8B-B14F-4D97-AF65-F5344CB8AC3E}">
        <p14:creationId xmlns:p14="http://schemas.microsoft.com/office/powerpoint/2010/main" val="3689246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3D1FC-FD71-E745-A234-C7F51CFF09EB}"/>
              </a:ext>
            </a:extLst>
          </p:cNvPr>
          <p:cNvSpPr>
            <a:spLocks noGrp="1"/>
          </p:cNvSpPr>
          <p:nvPr>
            <p:ph type="title"/>
          </p:nvPr>
        </p:nvSpPr>
        <p:spPr>
          <a:xfrm>
            <a:off x="1661160" y="71436"/>
            <a:ext cx="8229600" cy="1880394"/>
          </a:xfrm>
        </p:spPr>
        <p:txBody>
          <a:bodyPr>
            <a:normAutofit fontScale="90000"/>
          </a:bodyPr>
          <a:lstStyle/>
          <a:p>
            <a:r>
              <a:rPr lang="es-ES_tradnl"/>
              <a:t>Electricidad: </a:t>
            </a:r>
            <a:br>
              <a:rPr lang="es-ES_tradnl"/>
            </a:br>
            <a:r>
              <a:rPr lang="es-ES_tradnl"/>
              <a:t>Antes de que empiece a </a:t>
            </a:r>
            <a:br>
              <a:rPr lang="es-ES_tradnl"/>
            </a:br>
            <a:r>
              <a:rPr lang="es-ES_tradnl"/>
              <a:t>cortar algo</a:t>
            </a:r>
          </a:p>
        </p:txBody>
      </p:sp>
      <p:sp>
        <p:nvSpPr>
          <p:cNvPr id="6" name="Content Placeholder 5">
            <a:extLst>
              <a:ext uri="{FF2B5EF4-FFF2-40B4-BE49-F238E27FC236}">
                <a16:creationId xmlns:a16="http://schemas.microsoft.com/office/drawing/2014/main" id="{1ED07296-08FE-0543-9E26-DD478F4081EF}"/>
              </a:ext>
            </a:extLst>
          </p:cNvPr>
          <p:cNvSpPr>
            <a:spLocks noGrp="1"/>
          </p:cNvSpPr>
          <p:nvPr>
            <p:ph idx="1"/>
          </p:nvPr>
        </p:nvSpPr>
        <p:spPr>
          <a:xfrm>
            <a:off x="609600" y="2260601"/>
            <a:ext cx="10972800" cy="4525963"/>
          </a:xfrm>
        </p:spPr>
        <p:txBody>
          <a:bodyPr/>
          <a:lstStyle/>
          <a:p>
            <a:r>
              <a:rPr lang="es-ES_tradnl" dirty="0"/>
              <a:t>Haga una inspección muy detallada</a:t>
            </a:r>
          </a:p>
          <a:p>
            <a:r>
              <a:rPr lang="es-ES_tradnl" dirty="0"/>
              <a:t>La línea de limpieza no debe ser realizarse durante tormentas, vientos fuertes, nieve o tormentas de hielo (ANZI Z133).</a:t>
            </a:r>
          </a:p>
          <a:p>
            <a:r>
              <a:rPr lang="es-ES_tradnl" dirty="0"/>
              <a:t>Tratar las líneas caídas como que tienen electricidad (están vivas)</a:t>
            </a:r>
          </a:p>
          <a:p>
            <a:r>
              <a:rPr lang="es-ES_tradnl" dirty="0"/>
              <a:t>Cercas, canaletas, cualquier cosa conductora pueden considerase “calientes/vivos”</a:t>
            </a:r>
          </a:p>
        </p:txBody>
      </p:sp>
      <p:pic>
        <p:nvPicPr>
          <p:cNvPr id="7" name="Picture 6">
            <a:extLst>
              <a:ext uri="{FF2B5EF4-FFF2-40B4-BE49-F238E27FC236}">
                <a16:creationId xmlns:a16="http://schemas.microsoft.com/office/drawing/2014/main" id="{8D8C98A1-0365-2D44-8845-9B6CE3C1E838}"/>
              </a:ext>
            </a:extLst>
          </p:cNvPr>
          <p:cNvPicPr>
            <a:picLocks noChangeAspect="1"/>
          </p:cNvPicPr>
          <p:nvPr/>
        </p:nvPicPr>
        <p:blipFill>
          <a:blip r:embed="rId3"/>
          <a:stretch>
            <a:fillRect/>
          </a:stretch>
        </p:blipFill>
        <p:spPr>
          <a:xfrm>
            <a:off x="9087678" y="380207"/>
            <a:ext cx="2246243" cy="1955553"/>
          </a:xfrm>
          <a:prstGeom prst="rect">
            <a:avLst/>
          </a:prstGeom>
        </p:spPr>
      </p:pic>
    </p:spTree>
    <p:extLst>
      <p:ext uri="{BB962C8B-B14F-4D97-AF65-F5344CB8AC3E}">
        <p14:creationId xmlns:p14="http://schemas.microsoft.com/office/powerpoint/2010/main" val="400186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67256-0793-1B4F-B167-CF9ECDEE4230}"/>
              </a:ext>
            </a:extLst>
          </p:cNvPr>
          <p:cNvSpPr>
            <a:spLocks noGrp="1"/>
          </p:cNvSpPr>
          <p:nvPr>
            <p:ph type="ctrTitle"/>
          </p:nvPr>
        </p:nvSpPr>
        <p:spPr>
          <a:xfrm>
            <a:off x="804673" y="1120285"/>
            <a:ext cx="3348227" cy="2809875"/>
          </a:xfrm>
        </p:spPr>
        <p:txBody>
          <a:bodyPr vert="horz" lIns="91440" tIns="45720" rIns="91440" bIns="45720" rtlCol="0" anchor="b">
            <a:normAutofit fontScale="90000"/>
          </a:bodyPr>
          <a:lstStyle/>
          <a:p>
            <a:pPr algn="l" defTabSz="914400">
              <a:lnSpc>
                <a:spcPct val="90000"/>
              </a:lnSpc>
            </a:pPr>
            <a:r>
              <a:rPr lang="es-ES_tradnl" sz="2500" b="1" kern="1200" dirty="0">
                <a:solidFill>
                  <a:schemeClr val="bg1">
                    <a:lumMod val="85000"/>
                    <a:lumOff val="15000"/>
                  </a:schemeClr>
                </a:solidFill>
                <a:latin typeface="+mj-lt"/>
                <a:ea typeface="+mj-ea"/>
                <a:cs typeface="+mj-cs"/>
              </a:rPr>
              <a:t>No se acerque o toque </a:t>
            </a:r>
            <a:r>
              <a:rPr lang="es-ES_tradnl" sz="2500" kern="1200" dirty="0">
                <a:solidFill>
                  <a:schemeClr val="bg1">
                    <a:lumMod val="85000"/>
                    <a:lumOff val="15000"/>
                  </a:schemeClr>
                </a:solidFill>
                <a:latin typeface="+mj-lt"/>
                <a:ea typeface="+mj-ea"/>
                <a:cs typeface="+mj-cs"/>
              </a:rPr>
              <a:t> ninguna línea eléctrica caída (de luz, comunicación</a:t>
            </a:r>
            <a:r>
              <a:rPr lang="es-ES_tradnl" sz="2500" dirty="0">
                <a:solidFill>
                  <a:schemeClr val="bg1">
                    <a:lumMod val="85000"/>
                    <a:lumOff val="15000"/>
                  </a:schemeClr>
                </a:solidFill>
              </a:rPr>
              <a:t>, cable o cualquier otro) hasta que la compañía de luz haya revisado que las líneas están sin energía o “muertas”</a:t>
            </a:r>
            <a:r>
              <a:rPr lang="es-ES_tradnl" sz="2500" kern="1200" dirty="0">
                <a:solidFill>
                  <a:schemeClr val="bg1">
                    <a:lumMod val="85000"/>
                    <a:lumOff val="15000"/>
                  </a:schemeClr>
                </a:solidFill>
                <a:latin typeface="+mj-lt"/>
                <a:ea typeface="+mj-ea"/>
                <a:cs typeface="+mj-cs"/>
              </a:rPr>
              <a:t>. </a:t>
            </a:r>
            <a:endParaRPr lang="es-ES_tradnl" sz="2500" b="1" kern="1200" dirty="0">
              <a:solidFill>
                <a:schemeClr val="bg1">
                  <a:lumMod val="85000"/>
                  <a:lumOff val="15000"/>
                </a:schemeClr>
              </a:solidFill>
              <a:latin typeface="+mj-lt"/>
              <a:ea typeface="+mj-ea"/>
              <a:cs typeface="+mj-cs"/>
            </a:endParaRPr>
          </a:p>
        </p:txBody>
      </p:sp>
      <p:pic>
        <p:nvPicPr>
          <p:cNvPr id="4" name="Picture 3">
            <a:extLst>
              <a:ext uri="{FF2B5EF4-FFF2-40B4-BE49-F238E27FC236}">
                <a16:creationId xmlns:a16="http://schemas.microsoft.com/office/drawing/2014/main" id="{BB377588-8CB2-0244-B0E2-D8973E236469}"/>
              </a:ext>
            </a:extLst>
          </p:cNvPr>
          <p:cNvPicPr>
            <a:picLocks noChangeAspect="1"/>
          </p:cNvPicPr>
          <p:nvPr/>
        </p:nvPicPr>
        <p:blipFill>
          <a:blip r:embed="rId3"/>
          <a:stretch>
            <a:fillRect/>
          </a:stretch>
        </p:blipFill>
        <p:spPr>
          <a:xfrm>
            <a:off x="4796367" y="591930"/>
            <a:ext cx="7239609" cy="5674139"/>
          </a:xfrm>
          <a:prstGeom prst="rect">
            <a:avLst/>
          </a:prstGeom>
        </p:spPr>
      </p:pic>
    </p:spTree>
    <p:extLst>
      <p:ext uri="{BB962C8B-B14F-4D97-AF65-F5344CB8AC3E}">
        <p14:creationId xmlns:p14="http://schemas.microsoft.com/office/powerpoint/2010/main" val="94241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65DF38-0D7B-D74A-849C-2C1DABD92874}"/>
              </a:ext>
            </a:extLst>
          </p:cNvPr>
          <p:cNvSpPr>
            <a:spLocks noGrp="1"/>
          </p:cNvSpPr>
          <p:nvPr>
            <p:ph type="title"/>
          </p:nvPr>
        </p:nvSpPr>
        <p:spPr>
          <a:xfrm>
            <a:off x="653032" y="1716994"/>
            <a:ext cx="3348227" cy="1432560"/>
          </a:xfrm>
        </p:spPr>
        <p:txBody>
          <a:bodyPr vert="horz" lIns="91440" tIns="45720" rIns="91440" bIns="45720" rtlCol="0" anchor="b">
            <a:normAutofit/>
          </a:bodyPr>
          <a:lstStyle/>
          <a:p>
            <a:pPr algn="l" defTabSz="914400">
              <a:lnSpc>
                <a:spcPct val="90000"/>
              </a:lnSpc>
            </a:pPr>
            <a:r>
              <a:rPr lang="es-ES_tradnl" sz="4000" kern="1200">
                <a:solidFill>
                  <a:schemeClr val="bg1">
                    <a:lumMod val="85000"/>
                    <a:lumOff val="15000"/>
                  </a:schemeClr>
                </a:solidFill>
                <a:latin typeface="+mj-lt"/>
                <a:ea typeface="+mj-ea"/>
                <a:cs typeface="+mj-cs"/>
              </a:rPr>
              <a:t>Peligro por generadores</a:t>
            </a:r>
          </a:p>
        </p:txBody>
      </p:sp>
      <p:pic>
        <p:nvPicPr>
          <p:cNvPr id="5" name="Content Placeholder 4">
            <a:extLst>
              <a:ext uri="{FF2B5EF4-FFF2-40B4-BE49-F238E27FC236}">
                <a16:creationId xmlns:a16="http://schemas.microsoft.com/office/drawing/2014/main" id="{AB5EDA55-4BA3-BF48-823D-9514FF68CA90}"/>
              </a:ext>
            </a:extLst>
          </p:cNvPr>
          <p:cNvPicPr>
            <a:picLocks noGrp="1" noChangeAspect="1"/>
          </p:cNvPicPr>
          <p:nvPr>
            <p:ph idx="1"/>
          </p:nvPr>
        </p:nvPicPr>
        <p:blipFill>
          <a:blip r:embed="rId3"/>
          <a:stretch>
            <a:fillRect/>
          </a:stretch>
        </p:blipFill>
        <p:spPr>
          <a:xfrm>
            <a:off x="4827814" y="159565"/>
            <a:ext cx="7213314" cy="5979978"/>
          </a:xfrm>
          <a:prstGeom prst="rect">
            <a:avLst/>
          </a:prstGeom>
        </p:spPr>
      </p:pic>
    </p:spTree>
    <p:extLst>
      <p:ext uri="{BB962C8B-B14F-4D97-AF65-F5344CB8AC3E}">
        <p14:creationId xmlns:p14="http://schemas.microsoft.com/office/powerpoint/2010/main" val="1332391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7C014-0F99-6E43-9F15-E6A10FF5F36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defTabSz="914400">
              <a:lnSpc>
                <a:spcPct val="90000"/>
              </a:lnSpc>
            </a:pPr>
            <a:r>
              <a:rPr lang="es-ES_tradnl" sz="5400">
                <a:solidFill>
                  <a:srgbClr val="FFFFFF"/>
                </a:solidFill>
              </a:rPr>
              <a:t>Peligros por Tropiezo </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F97EB1-CD8A-C14A-A011-A8B4566BC82C}"/>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910258" y="2426818"/>
            <a:ext cx="4298534"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52BF9EA-B9CC-FB41-8FB5-681CD397F44F}"/>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tretch/>
        </p:blipFill>
        <p:spPr>
          <a:xfrm>
            <a:off x="7023764" y="2426818"/>
            <a:ext cx="4298534" cy="3997637"/>
          </a:xfrm>
          <a:prstGeom prst="rect">
            <a:avLst/>
          </a:prstGeom>
        </p:spPr>
      </p:pic>
      <p:sp>
        <p:nvSpPr>
          <p:cNvPr id="8" name="TextBox 7">
            <a:extLst>
              <a:ext uri="{FF2B5EF4-FFF2-40B4-BE49-F238E27FC236}">
                <a16:creationId xmlns:a16="http://schemas.microsoft.com/office/drawing/2014/main" id="{246BB990-9CA8-BB40-9C98-B50C3A522027}"/>
              </a:ext>
            </a:extLst>
          </p:cNvPr>
          <p:cNvSpPr txBox="1"/>
          <p:nvPr/>
        </p:nvSpPr>
        <p:spPr>
          <a:xfrm>
            <a:off x="910258" y="6024692"/>
            <a:ext cx="4298534" cy="399763"/>
          </a:xfrm>
          <a:prstGeom prst="rect">
            <a:avLst/>
          </a:prstGeom>
          <a:solidFill>
            <a:srgbClr val="000000">
              <a:alpha val="50000"/>
            </a:srgbClr>
          </a:solidFill>
          <a:ln>
            <a:noFill/>
          </a:ln>
        </p:spPr>
        <p:txBody>
          <a:bodyPr wrap="square" rtlCol="0">
            <a:normAutofit/>
          </a:bodyPr>
          <a:lstStyle/>
          <a:p>
            <a:pPr algn="ctr">
              <a:spcAft>
                <a:spcPts val="600"/>
              </a:spcAft>
            </a:pPr>
            <a:r>
              <a:rPr lang="en-US" sz="1400">
                <a:solidFill>
                  <a:srgbClr val="FFFFFF"/>
                </a:solidFill>
              </a:rPr>
              <a:t>Joseph O’Brien, USDA Forest Service, </a:t>
            </a:r>
            <a:r>
              <a:rPr lang="en-US" sz="1400" err="1">
                <a:solidFill>
                  <a:srgbClr val="FFFFFF"/>
                </a:solidFill>
              </a:rPr>
              <a:t>Bugwood.org</a:t>
            </a:r>
            <a:endParaRPr lang="en-US" sz="1400">
              <a:solidFill>
                <a:srgbClr val="FFFFFF"/>
              </a:solidFill>
            </a:endParaRPr>
          </a:p>
        </p:txBody>
      </p:sp>
      <p:sp>
        <p:nvSpPr>
          <p:cNvPr id="9" name="TextBox 8">
            <a:extLst>
              <a:ext uri="{FF2B5EF4-FFF2-40B4-BE49-F238E27FC236}">
                <a16:creationId xmlns:a16="http://schemas.microsoft.com/office/drawing/2014/main" id="{05E6BC81-1F48-B547-9CBF-8D8B45937271}"/>
              </a:ext>
            </a:extLst>
          </p:cNvPr>
          <p:cNvSpPr txBox="1"/>
          <p:nvPr/>
        </p:nvSpPr>
        <p:spPr>
          <a:xfrm>
            <a:off x="7023764" y="6024692"/>
            <a:ext cx="4298534" cy="399763"/>
          </a:xfrm>
          <a:prstGeom prst="rect">
            <a:avLst/>
          </a:prstGeom>
          <a:solidFill>
            <a:srgbClr val="000000">
              <a:alpha val="50000"/>
            </a:srgbClr>
          </a:solidFill>
          <a:ln>
            <a:noFill/>
          </a:ln>
        </p:spPr>
        <p:txBody>
          <a:bodyPr wrap="square" rtlCol="0">
            <a:normAutofit/>
          </a:bodyPr>
          <a:lstStyle/>
          <a:p>
            <a:pPr algn="ctr">
              <a:spcAft>
                <a:spcPts val="600"/>
              </a:spcAft>
            </a:pPr>
            <a:r>
              <a:rPr lang="en-US" sz="1400">
                <a:solidFill>
                  <a:srgbClr val="FFFFFF"/>
                </a:solidFill>
              </a:rPr>
              <a:t>Mary Ann </a:t>
            </a:r>
            <a:r>
              <a:rPr lang="en-US" sz="1400" err="1">
                <a:solidFill>
                  <a:srgbClr val="FFFFFF"/>
                </a:solidFill>
              </a:rPr>
              <a:t>Hansend</a:t>
            </a:r>
            <a:r>
              <a:rPr lang="en-US" sz="1400">
                <a:solidFill>
                  <a:srgbClr val="FFFFFF"/>
                </a:solidFill>
              </a:rPr>
              <a:t>, VPI &amp; State University, </a:t>
            </a:r>
            <a:r>
              <a:rPr lang="en-US" sz="1400" err="1">
                <a:solidFill>
                  <a:srgbClr val="FFFFFF"/>
                </a:solidFill>
              </a:rPr>
              <a:t>Bugwood.org</a:t>
            </a:r>
            <a:endParaRPr lang="en-US" sz="1400">
              <a:solidFill>
                <a:srgbClr val="FFFFFF"/>
              </a:solidFill>
            </a:endParaRPr>
          </a:p>
        </p:txBody>
      </p:sp>
    </p:spTree>
    <p:extLst>
      <p:ext uri="{BB962C8B-B14F-4D97-AF65-F5344CB8AC3E}">
        <p14:creationId xmlns:p14="http://schemas.microsoft.com/office/powerpoint/2010/main" val="103770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D6632-EFA4-4543-91FD-E773F1B5DD4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defTabSz="914400">
              <a:lnSpc>
                <a:spcPct val="90000"/>
              </a:lnSpc>
            </a:pPr>
            <a:r>
              <a:rPr lang="es-ES_tradnl" sz="5400" dirty="0">
                <a:solidFill>
                  <a:srgbClr val="FFFFFF"/>
                </a:solidFill>
              </a:rPr>
              <a:t>Inicio Seguro</a:t>
            </a:r>
          </a:p>
        </p:txBody>
      </p:sp>
      <p:pic>
        <p:nvPicPr>
          <p:cNvPr id="4" name="Picture 3">
            <a:extLst>
              <a:ext uri="{FF2B5EF4-FFF2-40B4-BE49-F238E27FC236}">
                <a16:creationId xmlns:a16="http://schemas.microsoft.com/office/drawing/2014/main" id="{A874A623-8312-EC40-A749-AC8670BDD6DE}"/>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8799088" y="316033"/>
            <a:ext cx="2868304" cy="3997637"/>
          </a:xfrm>
          <a:prstGeom prst="rect">
            <a:avLst/>
          </a:prstGeom>
        </p:spPr>
      </p:pic>
      <p:pic>
        <p:nvPicPr>
          <p:cNvPr id="8" name="Picture 7">
            <a:extLst>
              <a:ext uri="{FF2B5EF4-FFF2-40B4-BE49-F238E27FC236}">
                <a16:creationId xmlns:a16="http://schemas.microsoft.com/office/drawing/2014/main" id="{E64CF8C8-2A8E-8740-A3DB-DA7F9609B3C4}"/>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775648" y="298937"/>
            <a:ext cx="2868304"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505F46B-E316-6B45-8622-625691671179}"/>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4677910" y="307730"/>
            <a:ext cx="2868304"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280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A479150-CF1E-FB49-8D4B-D737FB185D7D}"/>
              </a:ext>
            </a:extLst>
          </p:cNvPr>
          <p:cNvSpPr txBox="1"/>
          <p:nvPr/>
        </p:nvSpPr>
        <p:spPr>
          <a:xfrm>
            <a:off x="3749040" y="603564"/>
            <a:ext cx="4429611" cy="707886"/>
          </a:xfrm>
          <a:prstGeom prst="rect">
            <a:avLst/>
          </a:prstGeom>
          <a:noFill/>
        </p:spPr>
        <p:txBody>
          <a:bodyPr wrap="none" rtlCol="0">
            <a:spAutoFit/>
          </a:bodyPr>
          <a:lstStyle/>
          <a:p>
            <a:r>
              <a:rPr lang="es-ES_tradnl" sz="4000">
                <a:solidFill>
                  <a:schemeClr val="bg1"/>
                </a:solidFill>
              </a:rPr>
              <a:t>Comentarios finales </a:t>
            </a:r>
          </a:p>
        </p:txBody>
      </p:sp>
      <p:sp>
        <p:nvSpPr>
          <p:cNvPr id="11" name="TextBox 10">
            <a:extLst>
              <a:ext uri="{FF2B5EF4-FFF2-40B4-BE49-F238E27FC236}">
                <a16:creationId xmlns:a16="http://schemas.microsoft.com/office/drawing/2014/main" id="{67526B1E-84F8-504B-A1B2-358FB7FCCA11}"/>
              </a:ext>
            </a:extLst>
          </p:cNvPr>
          <p:cNvSpPr txBox="1"/>
          <p:nvPr/>
        </p:nvSpPr>
        <p:spPr>
          <a:xfrm>
            <a:off x="579763" y="2447820"/>
            <a:ext cx="4937118" cy="3046988"/>
          </a:xfrm>
          <a:prstGeom prst="rect">
            <a:avLst/>
          </a:prstGeom>
          <a:noFill/>
        </p:spPr>
        <p:txBody>
          <a:bodyPr wrap="square" rtlCol="0">
            <a:spAutoFit/>
          </a:bodyPr>
          <a:lstStyle/>
          <a:p>
            <a:r>
              <a:rPr lang="es-ES_tradnl" sz="3200" dirty="0"/>
              <a:t>Es imprudente el cortar arboles o ramas solo. </a:t>
            </a:r>
          </a:p>
          <a:p>
            <a:r>
              <a:rPr lang="es-ES_tradnl" sz="3200" dirty="0"/>
              <a:t>Cuando menos déjele saber a alguien que usted estará cortando y a que horas piensa regresar </a:t>
            </a:r>
          </a:p>
        </p:txBody>
      </p:sp>
      <p:sp>
        <p:nvSpPr>
          <p:cNvPr id="17" name="TextBox 16">
            <a:extLst>
              <a:ext uri="{FF2B5EF4-FFF2-40B4-BE49-F238E27FC236}">
                <a16:creationId xmlns:a16="http://schemas.microsoft.com/office/drawing/2014/main" id="{AD92CF8F-0573-444D-B9A5-9693D06D2DC0}"/>
              </a:ext>
            </a:extLst>
          </p:cNvPr>
          <p:cNvSpPr txBox="1"/>
          <p:nvPr/>
        </p:nvSpPr>
        <p:spPr>
          <a:xfrm>
            <a:off x="6502316" y="3043382"/>
            <a:ext cx="4596899" cy="1569660"/>
          </a:xfrm>
          <a:prstGeom prst="rect">
            <a:avLst/>
          </a:prstGeom>
          <a:noFill/>
        </p:spPr>
        <p:txBody>
          <a:bodyPr wrap="none" rtlCol="0">
            <a:spAutoFit/>
          </a:bodyPr>
          <a:lstStyle/>
          <a:p>
            <a:r>
              <a:rPr lang="es-ES_tradnl" sz="3200" dirty="0"/>
              <a:t>Busque y tome ventaja de </a:t>
            </a:r>
          </a:p>
          <a:p>
            <a:r>
              <a:rPr lang="es-ES_tradnl" sz="3200" dirty="0"/>
              <a:t>oportunidades de </a:t>
            </a:r>
          </a:p>
          <a:p>
            <a:r>
              <a:rPr lang="es-ES_tradnl" sz="3200" dirty="0"/>
              <a:t>entrenamiento </a:t>
            </a:r>
          </a:p>
        </p:txBody>
      </p:sp>
    </p:spTree>
    <p:extLst>
      <p:ext uri="{BB962C8B-B14F-4D97-AF65-F5344CB8AC3E}">
        <p14:creationId xmlns:p14="http://schemas.microsoft.com/office/powerpoint/2010/main" val="2182680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A479150-CF1E-FB49-8D4B-D737FB185D7D}"/>
              </a:ext>
            </a:extLst>
          </p:cNvPr>
          <p:cNvSpPr txBox="1"/>
          <p:nvPr/>
        </p:nvSpPr>
        <p:spPr>
          <a:xfrm>
            <a:off x="3642360" y="325011"/>
            <a:ext cx="4429611" cy="707886"/>
          </a:xfrm>
          <a:prstGeom prst="rect">
            <a:avLst/>
          </a:prstGeom>
          <a:noFill/>
        </p:spPr>
        <p:txBody>
          <a:bodyPr wrap="none" rtlCol="0">
            <a:spAutoFit/>
          </a:bodyPr>
          <a:lstStyle/>
          <a:p>
            <a:r>
              <a:rPr lang="es-ES_tradnl" sz="4000" dirty="0">
                <a:solidFill>
                  <a:schemeClr val="bg1"/>
                </a:solidFill>
              </a:rPr>
              <a:t>Comentarios finales </a:t>
            </a:r>
          </a:p>
        </p:txBody>
      </p:sp>
      <p:sp>
        <p:nvSpPr>
          <p:cNvPr id="2" name="TextBox 1">
            <a:extLst>
              <a:ext uri="{FF2B5EF4-FFF2-40B4-BE49-F238E27FC236}">
                <a16:creationId xmlns:a16="http://schemas.microsoft.com/office/drawing/2014/main" id="{6AA7E0B4-02DB-374C-B2AD-17AFF1E79671}"/>
              </a:ext>
            </a:extLst>
          </p:cNvPr>
          <p:cNvSpPr txBox="1"/>
          <p:nvPr/>
        </p:nvSpPr>
        <p:spPr>
          <a:xfrm>
            <a:off x="4206240" y="257205"/>
            <a:ext cx="2935804" cy="707886"/>
          </a:xfrm>
          <a:prstGeom prst="rect">
            <a:avLst/>
          </a:prstGeom>
          <a:noFill/>
        </p:spPr>
        <p:txBody>
          <a:bodyPr wrap="none" rtlCol="0">
            <a:spAutoFit/>
          </a:bodyPr>
          <a:lstStyle/>
          <a:p>
            <a:r>
              <a:rPr lang="en-US" sz="4000" dirty="0"/>
              <a:t>PREGUNTAS?</a:t>
            </a:r>
          </a:p>
        </p:txBody>
      </p:sp>
      <p:pic>
        <p:nvPicPr>
          <p:cNvPr id="9" name="Picture 8">
            <a:extLst>
              <a:ext uri="{FF2B5EF4-FFF2-40B4-BE49-F238E27FC236}">
                <a16:creationId xmlns:a16="http://schemas.microsoft.com/office/drawing/2014/main" id="{1D158757-8CD1-794D-B9FF-1213467FED85}"/>
              </a:ext>
            </a:extLst>
          </p:cNvPr>
          <p:cNvPicPr>
            <a:picLocks noChangeAspect="1"/>
          </p:cNvPicPr>
          <p:nvPr/>
        </p:nvPicPr>
        <p:blipFill>
          <a:blip r:embed="rId3"/>
          <a:stretch>
            <a:fillRect/>
          </a:stretch>
        </p:blipFill>
        <p:spPr>
          <a:xfrm>
            <a:off x="867456" y="1454646"/>
            <a:ext cx="9028165" cy="5078343"/>
          </a:xfrm>
          <a:prstGeom prst="rect">
            <a:avLst/>
          </a:prstGeom>
        </p:spPr>
      </p:pic>
    </p:spTree>
    <p:extLst>
      <p:ext uri="{BB962C8B-B14F-4D97-AF65-F5344CB8AC3E}">
        <p14:creationId xmlns:p14="http://schemas.microsoft.com/office/powerpoint/2010/main" val="422992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91ACF-7BD1-E847-A04D-5DB5F2CEB965}"/>
              </a:ext>
            </a:extLst>
          </p:cNvPr>
          <p:cNvSpPr>
            <a:spLocks noGrp="1"/>
          </p:cNvSpPr>
          <p:nvPr>
            <p:ph type="title"/>
          </p:nvPr>
        </p:nvSpPr>
        <p:spPr>
          <a:xfrm>
            <a:off x="838200" y="5529884"/>
            <a:ext cx="7719381" cy="1096331"/>
          </a:xfrm>
        </p:spPr>
        <p:txBody>
          <a:bodyPr>
            <a:normAutofit/>
          </a:bodyPr>
          <a:lstStyle/>
          <a:p>
            <a:r>
              <a:rPr lang="en-US" dirty="0"/>
              <a:t>Las Bases de </a:t>
            </a:r>
            <a:r>
              <a:rPr lang="en-US" dirty="0" err="1"/>
              <a:t>Seguridad</a:t>
            </a:r>
            <a:endParaRPr lang="en-US" dirty="0"/>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52B4B429-BC29-4146-A9C9-6C847FD4DE18}"/>
              </a:ext>
            </a:extLst>
          </p:cNvPr>
          <p:cNvGraphicFramePr>
            <a:graphicFrameLocks noGrp="1"/>
          </p:cNvGraphicFramePr>
          <p:nvPr>
            <p:ph idx="1"/>
            <p:extLst>
              <p:ext uri="{D42A27DB-BD31-4B8C-83A1-F6EECF244321}">
                <p14:modId xmlns:p14="http://schemas.microsoft.com/office/powerpoint/2010/main" val="321760758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358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alpha val="17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38200" y="963877"/>
            <a:ext cx="3494362" cy="2813541"/>
          </a:xfrm>
        </p:spPr>
        <p:txBody>
          <a:bodyPr anchor="b">
            <a:normAutofit fontScale="90000"/>
          </a:bodyPr>
          <a:lstStyle/>
          <a:p>
            <a:pPr algn="r">
              <a:lnSpc>
                <a:spcPct val="90000"/>
              </a:lnSpc>
            </a:pPr>
            <a:r>
              <a:rPr lang="es-ES_tradnl" sz="3700" b="1" i="1" u="sng">
                <a:solidFill>
                  <a:schemeClr val="accent1"/>
                </a:solidFill>
              </a:rPr>
              <a:t>E</a:t>
            </a:r>
            <a:r>
              <a:rPr lang="es-ES_tradnl" sz="3700" i="1" u="sng">
                <a:solidFill>
                  <a:schemeClr val="accent1"/>
                </a:solidFill>
              </a:rPr>
              <a:t>quipo</a:t>
            </a:r>
            <a:r>
              <a:rPr lang="es-ES_tradnl" sz="3700">
                <a:solidFill>
                  <a:schemeClr val="accent1"/>
                </a:solidFill>
              </a:rPr>
              <a:t>  </a:t>
            </a:r>
            <a:r>
              <a:rPr lang="es-ES_tradnl" sz="3700" b="1" i="1" u="sng">
                <a:solidFill>
                  <a:schemeClr val="accent1"/>
                </a:solidFill>
              </a:rPr>
              <a:t>P</a:t>
            </a:r>
            <a:r>
              <a:rPr lang="es-ES_tradnl" sz="3700">
                <a:solidFill>
                  <a:schemeClr val="accent1"/>
                </a:solidFill>
              </a:rPr>
              <a:t>roteccion </a:t>
            </a:r>
            <a:r>
              <a:rPr lang="es-ES_tradnl" sz="3700" b="1" i="1" u="sng">
                <a:solidFill>
                  <a:schemeClr val="accent1"/>
                </a:solidFill>
              </a:rPr>
              <a:t>P</a:t>
            </a:r>
            <a:r>
              <a:rPr lang="es-ES_tradnl" sz="3700">
                <a:solidFill>
                  <a:schemeClr val="accent1"/>
                </a:solidFill>
              </a:rPr>
              <a:t>ersonal – PPE</a:t>
            </a:r>
            <a:br>
              <a:rPr lang="es-ES_tradnl" sz="3700">
                <a:solidFill>
                  <a:schemeClr val="accent1"/>
                </a:solidFill>
              </a:rPr>
            </a:br>
            <a:r>
              <a:rPr lang="es-ES_tradnl" sz="3700">
                <a:solidFill>
                  <a:schemeClr val="accent1"/>
                </a:solidFill>
              </a:rPr>
              <a:t>porque la gente se resiste a usarlo :</a:t>
            </a:r>
          </a:p>
        </p:txBody>
      </p:sp>
      <p:sp>
        <p:nvSpPr>
          <p:cNvPr id="4" name="TextBox 3"/>
          <p:cNvSpPr txBox="1"/>
          <p:nvPr/>
        </p:nvSpPr>
        <p:spPr>
          <a:xfrm>
            <a:off x="829781" y="3903542"/>
            <a:ext cx="3494362" cy="1563939"/>
          </a:xfrm>
          <a:prstGeom prst="rect">
            <a:avLst/>
          </a:prstGeom>
          <a:noFill/>
        </p:spPr>
        <p:txBody>
          <a:bodyPr wrap="square" rtlCol="0" anchor="t">
            <a:normAutofit/>
          </a:bodyPr>
          <a:lstStyle/>
          <a:p>
            <a:pPr algn="r">
              <a:spcAft>
                <a:spcPts val="600"/>
              </a:spcAft>
            </a:pPr>
            <a:r>
              <a:rPr lang="es-ES_tradnl" sz="2000"/>
              <a:t>OSHA 2006</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s-ES_tradnl" sz="3600"/>
              <a:t>Incomodo</a:t>
            </a:r>
          </a:p>
          <a:p>
            <a:r>
              <a:rPr lang="es-ES_tradnl" sz="3600"/>
              <a:t>No necesario para la tarea</a:t>
            </a:r>
          </a:p>
          <a:p>
            <a:r>
              <a:rPr lang="es-ES_tradnl" sz="3600"/>
              <a:t>No esta cerca del area de trabajo </a:t>
            </a:r>
          </a:p>
          <a:p>
            <a:r>
              <a:rPr lang="es-ES_tradnl" sz="3600"/>
              <a:t>Demasiado caliente </a:t>
            </a:r>
          </a:p>
          <a:p>
            <a:r>
              <a:rPr lang="es-ES_tradnl" sz="3600"/>
              <a:t>No se ve bien</a:t>
            </a:r>
          </a:p>
        </p:txBody>
      </p:sp>
    </p:spTree>
    <p:extLst>
      <p:ext uri="{BB962C8B-B14F-4D97-AF65-F5344CB8AC3E}">
        <p14:creationId xmlns:p14="http://schemas.microsoft.com/office/powerpoint/2010/main" val="46578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s-ES_tradnl" dirty="0">
                <a:solidFill>
                  <a:schemeClr val="accent1"/>
                </a:solidFill>
              </a:rPr>
              <a:t>OSHA Requiere PPE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6"/>
            <a:ext cx="6721978" cy="5121613"/>
          </a:xfrm>
        </p:spPr>
        <p:txBody>
          <a:bodyPr anchor="ctr">
            <a:noAutofit/>
          </a:bodyPr>
          <a:lstStyle/>
          <a:p>
            <a:r>
              <a:rPr lang="es-ES_tradnl" sz="3600" dirty="0"/>
              <a:t>Casco (ANSI Z89.1)</a:t>
            </a:r>
          </a:p>
          <a:p>
            <a:r>
              <a:rPr lang="es-ES_tradnl" sz="3600" dirty="0"/>
              <a:t>Anteojos de protección/</a:t>
            </a:r>
            <a:r>
              <a:rPr lang="es-ES_tradnl" sz="3600" dirty="0" err="1"/>
              <a:t>goggles</a:t>
            </a:r>
            <a:r>
              <a:rPr lang="es-ES_tradnl" sz="3600" dirty="0"/>
              <a:t> (ANSI Z87.1)</a:t>
            </a:r>
          </a:p>
          <a:p>
            <a:r>
              <a:rPr lang="es-ES_tradnl" sz="3600" dirty="0"/>
              <a:t>Tapones para los oídos o orejeras</a:t>
            </a:r>
          </a:p>
          <a:p>
            <a:r>
              <a:rPr lang="es-ES_tradnl" sz="3600" dirty="0"/>
              <a:t>Chaparreras/pantalones</a:t>
            </a:r>
          </a:p>
          <a:p>
            <a:r>
              <a:rPr lang="es-ES_tradnl" sz="3600" dirty="0"/>
              <a:t>Zapatos apropiados Recomendados: Guantes y Botas especiales para uso de la motosierra </a:t>
            </a:r>
          </a:p>
        </p:txBody>
      </p:sp>
    </p:spTree>
    <p:extLst>
      <p:ext uri="{BB962C8B-B14F-4D97-AF65-F5344CB8AC3E}">
        <p14:creationId xmlns:p14="http://schemas.microsoft.com/office/powerpoint/2010/main" val="1148752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8869" y="1087764"/>
            <a:ext cx="7870392" cy="4824087"/>
          </a:xfrm>
        </p:spPr>
        <p:txBody>
          <a:bodyPr>
            <a:normAutofit fontScale="92500"/>
          </a:bodyPr>
          <a:lstStyle/>
          <a:p>
            <a:r>
              <a:rPr lang="es-ES_tradnl" dirty="0"/>
              <a:t>Cuando debe de usarse ?</a:t>
            </a:r>
          </a:p>
          <a:p>
            <a:r>
              <a:rPr lang="es-ES_tradnl" dirty="0"/>
              <a:t>Sabes si es seguro? </a:t>
            </a:r>
          </a:p>
          <a:p>
            <a:r>
              <a:rPr lang="es-ES_tradnl" dirty="0"/>
              <a:t>Puedo usar un gorro, bufanda o trapo bajo el casco en temperaturas frías?</a:t>
            </a:r>
          </a:p>
          <a:p>
            <a:r>
              <a:rPr lang="es-ES_tradnl" dirty="0"/>
              <a:t>Puedo poner calcomanías o pintura en el casco?</a:t>
            </a:r>
          </a:p>
          <a:p>
            <a:r>
              <a:rPr lang="es-ES_tradnl" dirty="0"/>
              <a:t>Cuanto tiempo puedo usar un mismo casco?</a:t>
            </a:r>
          </a:p>
          <a:p>
            <a:r>
              <a:rPr lang="es-ES_tradnl" dirty="0"/>
              <a:t>Si una rama grande cae sobre mi, voy a morir de cualquier manera, para que usar el casco?</a:t>
            </a:r>
          </a:p>
        </p:txBody>
      </p:sp>
      <p:sp>
        <p:nvSpPr>
          <p:cNvPr id="6" name="TextBox 5"/>
          <p:cNvSpPr txBox="1"/>
          <p:nvPr/>
        </p:nvSpPr>
        <p:spPr>
          <a:xfrm>
            <a:off x="7439025" y="1628567"/>
            <a:ext cx="1770036" cy="523220"/>
          </a:xfrm>
          <a:prstGeom prst="rect">
            <a:avLst/>
          </a:prstGeom>
          <a:noFill/>
        </p:spPr>
        <p:txBody>
          <a:bodyPr wrap="none" rtlCol="0">
            <a:spAutoFit/>
          </a:bodyPr>
          <a:lstStyle/>
          <a:p>
            <a:r>
              <a:rPr lang="es-ES_tradnl" sz="2800"/>
              <a:t>ANSI Z89.1</a:t>
            </a:r>
          </a:p>
        </p:txBody>
      </p:sp>
      <p:sp>
        <p:nvSpPr>
          <p:cNvPr id="2" name="Title 1"/>
          <p:cNvSpPr>
            <a:spLocks noGrp="1"/>
          </p:cNvSpPr>
          <p:nvPr>
            <p:ph type="title"/>
          </p:nvPr>
        </p:nvSpPr>
        <p:spPr>
          <a:xfrm>
            <a:off x="1981200" y="0"/>
            <a:ext cx="8229600" cy="1143000"/>
          </a:xfrm>
        </p:spPr>
        <p:txBody>
          <a:bodyPr/>
          <a:lstStyle/>
          <a:p>
            <a:r>
              <a:rPr lang="es-ES_tradnl"/>
              <a:t>Casco</a:t>
            </a:r>
          </a:p>
        </p:txBody>
      </p:sp>
      <p:pic>
        <p:nvPicPr>
          <p:cNvPr id="8" name="Picture 7" descr="A picture containing indoor&#10;&#10;Description automatically generated">
            <a:extLst>
              <a:ext uri="{FF2B5EF4-FFF2-40B4-BE49-F238E27FC236}">
                <a16:creationId xmlns:a16="http://schemas.microsoft.com/office/drawing/2014/main" id="{41FBAB3C-4234-1540-94DB-6ACCCAF4B471}"/>
              </a:ext>
            </a:extLst>
          </p:cNvPr>
          <p:cNvPicPr>
            <a:picLocks noChangeAspect="1"/>
          </p:cNvPicPr>
          <p:nvPr/>
        </p:nvPicPr>
        <p:blipFill rotWithShape="1">
          <a:blip r:embed="rId3"/>
          <a:srcRect l="44444" t="17222" r="26389" b="45759"/>
          <a:stretch/>
        </p:blipFill>
        <p:spPr>
          <a:xfrm>
            <a:off x="9759261" y="4050031"/>
            <a:ext cx="2352350" cy="2239222"/>
          </a:xfrm>
          <a:prstGeom prst="rect">
            <a:avLst/>
          </a:prstGeom>
        </p:spPr>
      </p:pic>
      <p:pic>
        <p:nvPicPr>
          <p:cNvPr id="10" name="Picture 9" descr="A picture containing sitting, red, table, black&#10;&#10;Description automatically generated">
            <a:extLst>
              <a:ext uri="{FF2B5EF4-FFF2-40B4-BE49-F238E27FC236}">
                <a16:creationId xmlns:a16="http://schemas.microsoft.com/office/drawing/2014/main" id="{9CDFC4B9-9949-104D-9DC8-1E92C95DCBC8}"/>
              </a:ext>
            </a:extLst>
          </p:cNvPr>
          <p:cNvPicPr>
            <a:picLocks noChangeAspect="1"/>
          </p:cNvPicPr>
          <p:nvPr/>
        </p:nvPicPr>
        <p:blipFill rotWithShape="1">
          <a:blip r:embed="rId4"/>
          <a:srcRect l="28148" t="28739" r="36852" b="40853"/>
          <a:stretch/>
        </p:blipFill>
        <p:spPr>
          <a:xfrm rot="5400000">
            <a:off x="-227754" y="4308053"/>
            <a:ext cx="2400300" cy="1562100"/>
          </a:xfrm>
          <a:prstGeom prst="rect">
            <a:avLst/>
          </a:prstGeom>
        </p:spPr>
      </p:pic>
    </p:spTree>
    <p:extLst>
      <p:ext uri="{BB962C8B-B14F-4D97-AF65-F5344CB8AC3E}">
        <p14:creationId xmlns:p14="http://schemas.microsoft.com/office/powerpoint/2010/main" val="31782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a:t>Por esto debes usar un casco!</a:t>
            </a:r>
          </a:p>
        </p:txBody>
      </p:sp>
      <p:pic>
        <p:nvPicPr>
          <p:cNvPr id="3" name="Demonstration of the Importance of Wearing a Hard Hat">
            <a:hlinkClick r:id="" action="ppaction://media"/>
            <a:extLst>
              <a:ext uri="{FF2B5EF4-FFF2-40B4-BE49-F238E27FC236}">
                <a16:creationId xmlns:a16="http://schemas.microsoft.com/office/drawing/2014/main" id="{70AE4DC4-EC3B-034E-A8DD-B261F8162DC5}"/>
              </a:ext>
            </a:extLst>
          </p:cNvPr>
          <p:cNvPicPr>
            <a:picLocks noRot="1" noChangeAspect="1"/>
          </p:cNvPicPr>
          <p:nvPr>
            <a:videoFile r:link="rId1"/>
          </p:nvPr>
        </p:nvPicPr>
        <p:blipFill>
          <a:blip r:embed="rId4"/>
          <a:stretch>
            <a:fillRect/>
          </a:stretch>
        </p:blipFill>
        <p:spPr>
          <a:xfrm>
            <a:off x="1633330" y="1299910"/>
            <a:ext cx="8925339" cy="5176772"/>
          </a:xfrm>
          <a:prstGeom prst="rect">
            <a:avLst/>
          </a:prstGeom>
        </p:spPr>
      </p:pic>
    </p:spTree>
    <p:extLst>
      <p:ext uri="{BB962C8B-B14F-4D97-AF65-F5344CB8AC3E}">
        <p14:creationId xmlns:p14="http://schemas.microsoft.com/office/powerpoint/2010/main" val="393241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Protección de los ojos</a:t>
            </a:r>
          </a:p>
        </p:txBody>
      </p:sp>
      <p:pic>
        <p:nvPicPr>
          <p:cNvPr id="6" name="Eye Safety - Safety Eyewear - Eye Injury Prevention">
            <a:hlinkClick r:id="" action="ppaction://media"/>
            <a:extLst>
              <a:ext uri="{FF2B5EF4-FFF2-40B4-BE49-F238E27FC236}">
                <a16:creationId xmlns:a16="http://schemas.microsoft.com/office/drawing/2014/main" id="{96FCB4B6-D62F-5C42-84D5-D25D8648B0B6}"/>
              </a:ext>
            </a:extLst>
          </p:cNvPr>
          <p:cNvPicPr>
            <a:picLocks noGrp="1" noRot="1" noChangeAspect="1"/>
          </p:cNvPicPr>
          <p:nvPr>
            <p:ph idx="1"/>
            <a:videoFile r:link="rId1"/>
          </p:nvPr>
        </p:nvPicPr>
        <p:blipFill>
          <a:blip r:embed="rId4"/>
          <a:stretch>
            <a:fillRect/>
          </a:stretch>
        </p:blipFill>
        <p:spPr>
          <a:xfrm>
            <a:off x="1567543" y="1315131"/>
            <a:ext cx="9605173" cy="5402910"/>
          </a:xfrm>
          <a:prstGeom prst="rect">
            <a:avLst/>
          </a:prstGeom>
        </p:spPr>
      </p:pic>
    </p:spTree>
    <p:extLst>
      <p:ext uri="{BB962C8B-B14F-4D97-AF65-F5344CB8AC3E}">
        <p14:creationId xmlns:p14="http://schemas.microsoft.com/office/powerpoint/2010/main" val="40255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TotalTime>
  <Words>5307</Words>
  <Application>Microsoft Macintosh PowerPoint</Application>
  <PresentationFormat>Widescreen</PresentationFormat>
  <Paragraphs>469</Paragraphs>
  <Slides>39</Slides>
  <Notes>39</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Seguridad Usando Motosierras y Limpieza de Arboles </vt:lpstr>
      <vt:lpstr>Sister Margaret Ann</vt:lpstr>
      <vt:lpstr>Asociación de la industria al cuidado de los arboles (Estadisticas cambian, las tendencias no) </vt:lpstr>
      <vt:lpstr>Las Bases de Seguridad</vt:lpstr>
      <vt:lpstr>Equipo  Proteccion Personal – PPE porque la gente se resiste a usarlo :</vt:lpstr>
      <vt:lpstr>OSHA Requiere PPE</vt:lpstr>
      <vt:lpstr>Casco</vt:lpstr>
      <vt:lpstr>Por esto debes usar un casco!</vt:lpstr>
      <vt:lpstr>Protección de los ojos</vt:lpstr>
      <vt:lpstr>Nunca sabes lo que esta dentro de un arbol!</vt:lpstr>
      <vt:lpstr>Conozca a  “Atoradito”</vt:lpstr>
      <vt:lpstr>Protección de los ojos (ANSI Z87.1)</vt:lpstr>
      <vt:lpstr>La falta de protección en los oídos resulta en:</vt:lpstr>
      <vt:lpstr>PowerPoint Presentation</vt:lpstr>
      <vt:lpstr>Noise Reduction Rating  NRR</vt:lpstr>
      <vt:lpstr>PowerPoint Presentation</vt:lpstr>
      <vt:lpstr>PowerPoint Presentation</vt:lpstr>
      <vt:lpstr>Chaparreras o Pantalones para usar cuando utilizas una motosierra</vt:lpstr>
      <vt:lpstr>No trate de hacer esto en casa!</vt:lpstr>
      <vt:lpstr>Guantes y  Botas </vt:lpstr>
      <vt:lpstr>Si se encuentra cerca de trafico o cazadores</vt:lpstr>
      <vt:lpstr>Estar alerta por picaduras y mordeduras</vt:lpstr>
      <vt:lpstr>PowerPoint Presentation</vt:lpstr>
      <vt:lpstr>PowerPoint Presentation</vt:lpstr>
      <vt:lpstr>PowerPoint Presentation</vt:lpstr>
      <vt:lpstr>PowerPoint Presentation</vt:lpstr>
      <vt:lpstr>PowerPoint Presentation</vt:lpstr>
      <vt:lpstr>PowerPoint Presentation</vt:lpstr>
      <vt:lpstr>Inspección de Seguridad en la Motosierra: Cinco Características Esenciales de Seguridad</vt:lpstr>
      <vt:lpstr>PowerPoint Presentation</vt:lpstr>
      <vt:lpstr>PowerPoint Presentation</vt:lpstr>
      <vt:lpstr>PowerPoint Presentation</vt:lpstr>
      <vt:lpstr>Electricidad:  Antes de que empiece a  cortar algo</vt:lpstr>
      <vt:lpstr>No se acerque o toque  ninguna línea eléctrica caída (de luz, comunicación, cable o cualquier otro) hasta que la compañía de luz haya revisado que las líneas están sin energía o “muertas”. </vt:lpstr>
      <vt:lpstr>Peligro por generadores</vt:lpstr>
      <vt:lpstr>Peligros por Tropiezo </vt:lpstr>
      <vt:lpstr>Inicio Seguro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Limpieza de Arboles y Seguridad Usando Motosierras</dc:title>
  <dc:creator>Ellen M. Bauske</dc:creator>
  <cp:lastModifiedBy>Ellen M. Bauske</cp:lastModifiedBy>
  <cp:revision>17</cp:revision>
  <dcterms:created xsi:type="dcterms:W3CDTF">2020-04-03T01:38:23Z</dcterms:created>
  <dcterms:modified xsi:type="dcterms:W3CDTF">2020-04-28T00:57:45Z</dcterms:modified>
</cp:coreProperties>
</file>