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366" r:id="rId3"/>
    <p:sldId id="346" r:id="rId4"/>
    <p:sldId id="435" r:id="rId5"/>
    <p:sldId id="257" r:id="rId6"/>
    <p:sldId id="273" r:id="rId7"/>
    <p:sldId id="261" r:id="rId8"/>
    <p:sldId id="267" r:id="rId9"/>
    <p:sldId id="268" r:id="rId10"/>
    <p:sldId id="364" r:id="rId11"/>
    <p:sldId id="365" r:id="rId12"/>
    <p:sldId id="263" r:id="rId13"/>
    <p:sldId id="266" r:id="rId14"/>
    <p:sldId id="265" r:id="rId15"/>
    <p:sldId id="274" r:id="rId16"/>
    <p:sldId id="275" r:id="rId17"/>
    <p:sldId id="276" r:id="rId18"/>
    <p:sldId id="264" r:id="rId19"/>
    <p:sldId id="269" r:id="rId20"/>
    <p:sldId id="271" r:id="rId21"/>
    <p:sldId id="258" r:id="rId22"/>
    <p:sldId id="350" r:id="rId23"/>
    <p:sldId id="349" r:id="rId24"/>
    <p:sldId id="351" r:id="rId25"/>
    <p:sldId id="352" r:id="rId26"/>
    <p:sldId id="348" r:id="rId27"/>
    <p:sldId id="353" r:id="rId28"/>
    <p:sldId id="354" r:id="rId29"/>
    <p:sldId id="367" r:id="rId30"/>
    <p:sldId id="421" r:id="rId31"/>
    <p:sldId id="371" r:id="rId32"/>
    <p:sldId id="355" r:id="rId33"/>
    <p:sldId id="345" r:id="rId34"/>
    <p:sldId id="436" r:id="rId35"/>
    <p:sldId id="373" r:id="rId36"/>
    <p:sldId id="363" r:id="rId37"/>
    <p:sldId id="358" r:id="rId38"/>
    <p:sldId id="347" r:id="rId39"/>
    <p:sldId id="438"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5434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883"/>
    <p:restoredTop sz="63729"/>
  </p:normalViewPr>
  <p:slideViewPr>
    <p:cSldViewPr snapToGrid="0" snapToObjects="1">
      <p:cViewPr>
        <p:scale>
          <a:sx n="192" d="100"/>
          <a:sy n="192" d="100"/>
        </p:scale>
        <p:origin x="-3040" y="-2272"/>
      </p:cViewPr>
      <p:guideLst>
        <p:guide orient="horz" pos="2160"/>
        <p:guide pos="3840"/>
      </p:guideLst>
    </p:cSldViewPr>
  </p:slideViewPr>
  <p:outlineViewPr>
    <p:cViewPr>
      <p:scale>
        <a:sx n="33" d="100"/>
        <a:sy n="33" d="100"/>
      </p:scale>
      <p:origin x="0" y="-3576"/>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5C5D31-C81C-423D-9C7D-3019C1DD791A}" type="doc">
      <dgm:prSet loTypeId="urn:microsoft.com/office/officeart/2005/8/layout/matrix3" loCatId="matrix" qsTypeId="urn:microsoft.com/office/officeart/2005/8/quickstyle/simple1" qsCatId="simple" csTypeId="urn:microsoft.com/office/officeart/2005/8/colors/colorful1" csCatId="colorful"/>
      <dgm:spPr/>
      <dgm:t>
        <a:bodyPr/>
        <a:lstStyle/>
        <a:p>
          <a:endParaRPr lang="en-US"/>
        </a:p>
      </dgm:t>
    </dgm:pt>
    <dgm:pt modelId="{43D924C9-B878-4800-AC37-EDF5931326F8}">
      <dgm:prSet/>
      <dgm:spPr/>
      <dgm:t>
        <a:bodyPr/>
        <a:lstStyle/>
        <a:p>
          <a:r>
            <a:rPr lang="en-US"/>
            <a:t>Personal Protective Equipment</a:t>
          </a:r>
        </a:p>
      </dgm:t>
    </dgm:pt>
    <dgm:pt modelId="{7F465A62-E116-4D40-B51E-28D23D09B8AA}" type="parTrans" cxnId="{85B18DC0-B816-4387-B9A9-DA7D649AA944}">
      <dgm:prSet/>
      <dgm:spPr/>
      <dgm:t>
        <a:bodyPr/>
        <a:lstStyle/>
        <a:p>
          <a:endParaRPr lang="en-US"/>
        </a:p>
      </dgm:t>
    </dgm:pt>
    <dgm:pt modelId="{927767E1-BBEB-4763-A019-C89C78F21264}" type="sibTrans" cxnId="{85B18DC0-B816-4387-B9A9-DA7D649AA944}">
      <dgm:prSet/>
      <dgm:spPr/>
      <dgm:t>
        <a:bodyPr/>
        <a:lstStyle/>
        <a:p>
          <a:endParaRPr lang="en-US"/>
        </a:p>
      </dgm:t>
    </dgm:pt>
    <dgm:pt modelId="{7A36EAC9-C4BD-4478-8E08-7F889ACA68AB}">
      <dgm:prSet/>
      <dgm:spPr/>
      <dgm:t>
        <a:bodyPr/>
        <a:lstStyle/>
        <a:p>
          <a:r>
            <a:rPr lang="en-US"/>
            <a:t>Chainsaw Safety Inspection</a:t>
          </a:r>
        </a:p>
      </dgm:t>
    </dgm:pt>
    <dgm:pt modelId="{312BEF45-EE74-4D5D-AC89-D18862834F33}" type="parTrans" cxnId="{D8C3380B-BD55-48DB-97AC-A234FCD83897}">
      <dgm:prSet/>
      <dgm:spPr/>
      <dgm:t>
        <a:bodyPr/>
        <a:lstStyle/>
        <a:p>
          <a:endParaRPr lang="en-US"/>
        </a:p>
      </dgm:t>
    </dgm:pt>
    <dgm:pt modelId="{62986497-D8AC-4FB1-97A4-C05D9F2EB9C1}" type="sibTrans" cxnId="{D8C3380B-BD55-48DB-97AC-A234FCD83897}">
      <dgm:prSet/>
      <dgm:spPr/>
      <dgm:t>
        <a:bodyPr/>
        <a:lstStyle/>
        <a:p>
          <a:endParaRPr lang="en-US"/>
        </a:p>
      </dgm:t>
    </dgm:pt>
    <dgm:pt modelId="{09738B2E-5609-483C-920D-5E59A3B9D492}">
      <dgm:prSet/>
      <dgm:spPr/>
      <dgm:t>
        <a:bodyPr/>
        <a:lstStyle/>
        <a:p>
          <a:r>
            <a:rPr lang="en-US"/>
            <a:t>Safe Carry</a:t>
          </a:r>
        </a:p>
      </dgm:t>
    </dgm:pt>
    <dgm:pt modelId="{46E72C86-B68C-4261-A433-7929F3D47A03}" type="parTrans" cxnId="{98D2D154-7E57-42FF-A513-BB8CEF0CA487}">
      <dgm:prSet/>
      <dgm:spPr/>
      <dgm:t>
        <a:bodyPr/>
        <a:lstStyle/>
        <a:p>
          <a:endParaRPr lang="en-US"/>
        </a:p>
      </dgm:t>
    </dgm:pt>
    <dgm:pt modelId="{FF335C87-25EF-4BFE-A6BD-073299E8A387}" type="sibTrans" cxnId="{98D2D154-7E57-42FF-A513-BB8CEF0CA487}">
      <dgm:prSet/>
      <dgm:spPr/>
      <dgm:t>
        <a:bodyPr/>
        <a:lstStyle/>
        <a:p>
          <a:endParaRPr lang="en-US"/>
        </a:p>
      </dgm:t>
    </dgm:pt>
    <dgm:pt modelId="{BF183BB2-DE97-4653-88DD-2F96702D9E0D}">
      <dgm:prSet/>
      <dgm:spPr/>
      <dgm:t>
        <a:bodyPr/>
        <a:lstStyle/>
        <a:p>
          <a:r>
            <a:rPr lang="en-US"/>
            <a:t>Safe Start</a:t>
          </a:r>
        </a:p>
      </dgm:t>
    </dgm:pt>
    <dgm:pt modelId="{4412E92F-A32B-4790-A400-3BCAB8C14001}" type="parTrans" cxnId="{E1BF01BE-8FC6-4631-861B-91CE53998851}">
      <dgm:prSet/>
      <dgm:spPr/>
      <dgm:t>
        <a:bodyPr/>
        <a:lstStyle/>
        <a:p>
          <a:endParaRPr lang="en-US"/>
        </a:p>
      </dgm:t>
    </dgm:pt>
    <dgm:pt modelId="{731FBDE5-5605-4365-BC53-C962FA1200FB}" type="sibTrans" cxnId="{E1BF01BE-8FC6-4631-861B-91CE53998851}">
      <dgm:prSet/>
      <dgm:spPr/>
      <dgm:t>
        <a:bodyPr/>
        <a:lstStyle/>
        <a:p>
          <a:endParaRPr lang="en-US"/>
        </a:p>
      </dgm:t>
    </dgm:pt>
    <dgm:pt modelId="{403E9960-90C4-DC4B-AA87-898E1B863ECA}" type="pres">
      <dgm:prSet presAssocID="{105C5D31-C81C-423D-9C7D-3019C1DD791A}" presName="matrix" presStyleCnt="0">
        <dgm:presLayoutVars>
          <dgm:chMax val="1"/>
          <dgm:dir/>
          <dgm:resizeHandles val="exact"/>
        </dgm:presLayoutVars>
      </dgm:prSet>
      <dgm:spPr/>
    </dgm:pt>
    <dgm:pt modelId="{DCE26D48-BBAF-B34D-B82E-0E62D503199A}" type="pres">
      <dgm:prSet presAssocID="{105C5D31-C81C-423D-9C7D-3019C1DD791A}" presName="diamond" presStyleLbl="bgShp" presStyleIdx="0" presStyleCnt="1"/>
      <dgm:spPr/>
    </dgm:pt>
    <dgm:pt modelId="{3DD64441-4AD5-1941-9E54-ECE8CA7377E8}" type="pres">
      <dgm:prSet presAssocID="{105C5D31-C81C-423D-9C7D-3019C1DD791A}" presName="quad1" presStyleLbl="node1" presStyleIdx="0" presStyleCnt="4">
        <dgm:presLayoutVars>
          <dgm:chMax val="0"/>
          <dgm:chPref val="0"/>
          <dgm:bulletEnabled val="1"/>
        </dgm:presLayoutVars>
      </dgm:prSet>
      <dgm:spPr/>
    </dgm:pt>
    <dgm:pt modelId="{C7CC4E6E-068F-C64B-9F4D-AFE2E88FDB1D}" type="pres">
      <dgm:prSet presAssocID="{105C5D31-C81C-423D-9C7D-3019C1DD791A}" presName="quad2" presStyleLbl="node1" presStyleIdx="1" presStyleCnt="4">
        <dgm:presLayoutVars>
          <dgm:chMax val="0"/>
          <dgm:chPref val="0"/>
          <dgm:bulletEnabled val="1"/>
        </dgm:presLayoutVars>
      </dgm:prSet>
      <dgm:spPr/>
    </dgm:pt>
    <dgm:pt modelId="{FFBD3E55-8EAF-1542-8952-ADF587FD2FDB}" type="pres">
      <dgm:prSet presAssocID="{105C5D31-C81C-423D-9C7D-3019C1DD791A}" presName="quad3" presStyleLbl="node1" presStyleIdx="2" presStyleCnt="4">
        <dgm:presLayoutVars>
          <dgm:chMax val="0"/>
          <dgm:chPref val="0"/>
          <dgm:bulletEnabled val="1"/>
        </dgm:presLayoutVars>
      </dgm:prSet>
      <dgm:spPr/>
    </dgm:pt>
    <dgm:pt modelId="{283C84CD-4412-C443-9995-938EE1E4C7C7}" type="pres">
      <dgm:prSet presAssocID="{105C5D31-C81C-423D-9C7D-3019C1DD791A}" presName="quad4" presStyleLbl="node1" presStyleIdx="3" presStyleCnt="4">
        <dgm:presLayoutVars>
          <dgm:chMax val="0"/>
          <dgm:chPref val="0"/>
          <dgm:bulletEnabled val="1"/>
        </dgm:presLayoutVars>
      </dgm:prSet>
      <dgm:spPr/>
    </dgm:pt>
  </dgm:ptLst>
  <dgm:cxnLst>
    <dgm:cxn modelId="{D8C3380B-BD55-48DB-97AC-A234FCD83897}" srcId="{105C5D31-C81C-423D-9C7D-3019C1DD791A}" destId="{7A36EAC9-C4BD-4478-8E08-7F889ACA68AB}" srcOrd="1" destOrd="0" parTransId="{312BEF45-EE74-4D5D-AC89-D18862834F33}" sibTransId="{62986497-D8AC-4FB1-97A4-C05D9F2EB9C1}"/>
    <dgm:cxn modelId="{18664817-AEF3-7145-8691-053D43111ACB}" type="presOf" srcId="{105C5D31-C81C-423D-9C7D-3019C1DD791A}" destId="{403E9960-90C4-DC4B-AA87-898E1B863ECA}" srcOrd="0" destOrd="0" presId="urn:microsoft.com/office/officeart/2005/8/layout/matrix3"/>
    <dgm:cxn modelId="{331D9B1F-EB58-0646-BD88-8D7F0D9807DD}" type="presOf" srcId="{43D924C9-B878-4800-AC37-EDF5931326F8}" destId="{3DD64441-4AD5-1941-9E54-ECE8CA7377E8}" srcOrd="0" destOrd="0" presId="urn:microsoft.com/office/officeart/2005/8/layout/matrix3"/>
    <dgm:cxn modelId="{A9B87C26-1C05-FD46-9FC2-344C757C36EF}" type="presOf" srcId="{09738B2E-5609-483C-920D-5E59A3B9D492}" destId="{FFBD3E55-8EAF-1542-8952-ADF587FD2FDB}" srcOrd="0" destOrd="0" presId="urn:microsoft.com/office/officeart/2005/8/layout/matrix3"/>
    <dgm:cxn modelId="{8EF14642-88FA-3343-9058-40051C36F0A0}" type="presOf" srcId="{BF183BB2-DE97-4653-88DD-2F96702D9E0D}" destId="{283C84CD-4412-C443-9995-938EE1E4C7C7}" srcOrd="0" destOrd="0" presId="urn:microsoft.com/office/officeart/2005/8/layout/matrix3"/>
    <dgm:cxn modelId="{98D2D154-7E57-42FF-A513-BB8CEF0CA487}" srcId="{105C5D31-C81C-423D-9C7D-3019C1DD791A}" destId="{09738B2E-5609-483C-920D-5E59A3B9D492}" srcOrd="2" destOrd="0" parTransId="{46E72C86-B68C-4261-A433-7929F3D47A03}" sibTransId="{FF335C87-25EF-4BFE-A6BD-073299E8A387}"/>
    <dgm:cxn modelId="{3F95507C-F9CE-3B4B-98CC-F7D56FE54443}" type="presOf" srcId="{7A36EAC9-C4BD-4478-8E08-7F889ACA68AB}" destId="{C7CC4E6E-068F-C64B-9F4D-AFE2E88FDB1D}" srcOrd="0" destOrd="0" presId="urn:microsoft.com/office/officeart/2005/8/layout/matrix3"/>
    <dgm:cxn modelId="{E1BF01BE-8FC6-4631-861B-91CE53998851}" srcId="{105C5D31-C81C-423D-9C7D-3019C1DD791A}" destId="{BF183BB2-DE97-4653-88DD-2F96702D9E0D}" srcOrd="3" destOrd="0" parTransId="{4412E92F-A32B-4790-A400-3BCAB8C14001}" sibTransId="{731FBDE5-5605-4365-BC53-C962FA1200FB}"/>
    <dgm:cxn modelId="{85B18DC0-B816-4387-B9A9-DA7D649AA944}" srcId="{105C5D31-C81C-423D-9C7D-3019C1DD791A}" destId="{43D924C9-B878-4800-AC37-EDF5931326F8}" srcOrd="0" destOrd="0" parTransId="{7F465A62-E116-4D40-B51E-28D23D09B8AA}" sibTransId="{927767E1-BBEB-4763-A019-C89C78F21264}"/>
    <dgm:cxn modelId="{A189F3B9-7754-7249-BA16-21DD97062BA5}" type="presParOf" srcId="{403E9960-90C4-DC4B-AA87-898E1B863ECA}" destId="{DCE26D48-BBAF-B34D-B82E-0E62D503199A}" srcOrd="0" destOrd="0" presId="urn:microsoft.com/office/officeart/2005/8/layout/matrix3"/>
    <dgm:cxn modelId="{72CC7C6D-4EAD-3547-9FBB-0D53BCA80BB0}" type="presParOf" srcId="{403E9960-90C4-DC4B-AA87-898E1B863ECA}" destId="{3DD64441-4AD5-1941-9E54-ECE8CA7377E8}" srcOrd="1" destOrd="0" presId="urn:microsoft.com/office/officeart/2005/8/layout/matrix3"/>
    <dgm:cxn modelId="{78709CBC-C0DB-904F-A18E-D1B92E53F2A8}" type="presParOf" srcId="{403E9960-90C4-DC4B-AA87-898E1B863ECA}" destId="{C7CC4E6E-068F-C64B-9F4D-AFE2E88FDB1D}" srcOrd="2" destOrd="0" presId="urn:microsoft.com/office/officeart/2005/8/layout/matrix3"/>
    <dgm:cxn modelId="{1A2B4071-F61B-3045-8390-64CBD9AF0E4E}" type="presParOf" srcId="{403E9960-90C4-DC4B-AA87-898E1B863ECA}" destId="{FFBD3E55-8EAF-1542-8952-ADF587FD2FDB}" srcOrd="3" destOrd="0" presId="urn:microsoft.com/office/officeart/2005/8/layout/matrix3"/>
    <dgm:cxn modelId="{11248192-311D-2544-BFA4-1558F3C7CC07}" type="presParOf" srcId="{403E9960-90C4-DC4B-AA87-898E1B863ECA}" destId="{283C84CD-4412-C443-9995-938EE1E4C7C7}"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4BF98A-FB6F-4091-884B-89E3DC583636}" type="doc">
      <dgm:prSet loTypeId="urn:microsoft.com/office/officeart/2008/layout/LinedList" loCatId="list" qsTypeId="urn:microsoft.com/office/officeart/2005/8/quickstyle/simple1" qsCatId="simple" csTypeId="urn:microsoft.com/office/officeart/2005/8/colors/colorful2" csCatId="colorful"/>
      <dgm:spPr/>
      <dgm:t>
        <a:bodyPr/>
        <a:lstStyle/>
        <a:p>
          <a:endParaRPr lang="en-US"/>
        </a:p>
      </dgm:t>
    </dgm:pt>
    <dgm:pt modelId="{1D986382-88B6-4A01-B6A4-BEBC8E9E84D9}">
      <dgm:prSet/>
      <dgm:spPr/>
      <dgm:t>
        <a:bodyPr/>
        <a:lstStyle/>
        <a:p>
          <a:r>
            <a:rPr lang="en-US"/>
            <a:t>Chiggers</a:t>
          </a:r>
        </a:p>
      </dgm:t>
    </dgm:pt>
    <dgm:pt modelId="{2B78A180-EDB7-4065-8A32-1C0E1E6F5076}" type="parTrans" cxnId="{9B14BC73-5F98-4AB9-89F3-E8239C7B3DD3}">
      <dgm:prSet/>
      <dgm:spPr/>
      <dgm:t>
        <a:bodyPr/>
        <a:lstStyle/>
        <a:p>
          <a:endParaRPr lang="en-US"/>
        </a:p>
      </dgm:t>
    </dgm:pt>
    <dgm:pt modelId="{6C220161-8CF4-4594-A9D3-61FB5D661DAB}" type="sibTrans" cxnId="{9B14BC73-5F98-4AB9-89F3-E8239C7B3DD3}">
      <dgm:prSet/>
      <dgm:spPr/>
      <dgm:t>
        <a:bodyPr/>
        <a:lstStyle/>
        <a:p>
          <a:endParaRPr lang="en-US"/>
        </a:p>
      </dgm:t>
    </dgm:pt>
    <dgm:pt modelId="{2DDBE349-F02F-428C-B965-68FFACFB66B6}">
      <dgm:prSet/>
      <dgm:spPr/>
      <dgm:t>
        <a:bodyPr/>
        <a:lstStyle/>
        <a:p>
          <a:r>
            <a:rPr lang="en-US"/>
            <a:t>Ticks</a:t>
          </a:r>
        </a:p>
      </dgm:t>
    </dgm:pt>
    <dgm:pt modelId="{0A433742-5E70-45F8-8552-C43184A1568B}" type="parTrans" cxnId="{727CADAF-7FBD-4DD0-8CD9-E544BA301FE3}">
      <dgm:prSet/>
      <dgm:spPr/>
      <dgm:t>
        <a:bodyPr/>
        <a:lstStyle/>
        <a:p>
          <a:endParaRPr lang="en-US"/>
        </a:p>
      </dgm:t>
    </dgm:pt>
    <dgm:pt modelId="{12F5AB38-B203-4473-8D95-F225B85D0696}" type="sibTrans" cxnId="{727CADAF-7FBD-4DD0-8CD9-E544BA301FE3}">
      <dgm:prSet/>
      <dgm:spPr/>
      <dgm:t>
        <a:bodyPr/>
        <a:lstStyle/>
        <a:p>
          <a:endParaRPr lang="en-US"/>
        </a:p>
      </dgm:t>
    </dgm:pt>
    <dgm:pt modelId="{0AC601E2-DDAA-44AF-BDA6-7902120A0BB9}">
      <dgm:prSet/>
      <dgm:spPr/>
      <dgm:t>
        <a:bodyPr/>
        <a:lstStyle/>
        <a:p>
          <a:r>
            <a:rPr lang="en-US"/>
            <a:t>Mosquitoes</a:t>
          </a:r>
        </a:p>
      </dgm:t>
    </dgm:pt>
    <dgm:pt modelId="{54FCA13D-6C53-48AA-A691-729F679FF289}" type="parTrans" cxnId="{B2A22C99-1008-4C7C-8B4C-9055E21B9F9F}">
      <dgm:prSet/>
      <dgm:spPr/>
      <dgm:t>
        <a:bodyPr/>
        <a:lstStyle/>
        <a:p>
          <a:endParaRPr lang="en-US"/>
        </a:p>
      </dgm:t>
    </dgm:pt>
    <dgm:pt modelId="{03E71DF8-A65B-4764-9FAA-C47FA0601106}" type="sibTrans" cxnId="{B2A22C99-1008-4C7C-8B4C-9055E21B9F9F}">
      <dgm:prSet/>
      <dgm:spPr/>
      <dgm:t>
        <a:bodyPr/>
        <a:lstStyle/>
        <a:p>
          <a:endParaRPr lang="en-US"/>
        </a:p>
      </dgm:t>
    </dgm:pt>
    <dgm:pt modelId="{522F0586-3B24-43B6-AEE5-CBAD45B317E2}">
      <dgm:prSet/>
      <dgm:spPr/>
      <dgm:t>
        <a:bodyPr/>
        <a:lstStyle/>
        <a:p>
          <a:r>
            <a:rPr lang="en-US"/>
            <a:t>Fire Ants</a:t>
          </a:r>
        </a:p>
      </dgm:t>
    </dgm:pt>
    <dgm:pt modelId="{2AB8F280-1EF9-43E2-96FF-5A1E6FA8D180}" type="parTrans" cxnId="{2C8CFF97-38D2-40F2-BFAA-3F939800F4C2}">
      <dgm:prSet/>
      <dgm:spPr/>
      <dgm:t>
        <a:bodyPr/>
        <a:lstStyle/>
        <a:p>
          <a:endParaRPr lang="en-US"/>
        </a:p>
      </dgm:t>
    </dgm:pt>
    <dgm:pt modelId="{4CC3052A-0E9B-4176-9B82-C6D6C48CA7BD}" type="sibTrans" cxnId="{2C8CFF97-38D2-40F2-BFAA-3F939800F4C2}">
      <dgm:prSet/>
      <dgm:spPr/>
      <dgm:t>
        <a:bodyPr/>
        <a:lstStyle/>
        <a:p>
          <a:endParaRPr lang="en-US"/>
        </a:p>
      </dgm:t>
    </dgm:pt>
    <dgm:pt modelId="{072060EB-7D48-3541-86D1-E9467B535AA8}" type="pres">
      <dgm:prSet presAssocID="{8F4BF98A-FB6F-4091-884B-89E3DC583636}" presName="vert0" presStyleCnt="0">
        <dgm:presLayoutVars>
          <dgm:dir/>
          <dgm:animOne val="branch"/>
          <dgm:animLvl val="lvl"/>
        </dgm:presLayoutVars>
      </dgm:prSet>
      <dgm:spPr/>
    </dgm:pt>
    <dgm:pt modelId="{74A18CE2-9EE7-8046-896D-F3FA92C5AE0A}" type="pres">
      <dgm:prSet presAssocID="{1D986382-88B6-4A01-B6A4-BEBC8E9E84D9}" presName="thickLine" presStyleLbl="alignNode1" presStyleIdx="0" presStyleCnt="4"/>
      <dgm:spPr/>
    </dgm:pt>
    <dgm:pt modelId="{8FF90706-87BD-754B-8959-3B4B66266B3F}" type="pres">
      <dgm:prSet presAssocID="{1D986382-88B6-4A01-B6A4-BEBC8E9E84D9}" presName="horz1" presStyleCnt="0"/>
      <dgm:spPr/>
    </dgm:pt>
    <dgm:pt modelId="{436EDA52-20E8-0A4B-8B62-C769804A703F}" type="pres">
      <dgm:prSet presAssocID="{1D986382-88B6-4A01-B6A4-BEBC8E9E84D9}" presName="tx1" presStyleLbl="revTx" presStyleIdx="0" presStyleCnt="4"/>
      <dgm:spPr/>
    </dgm:pt>
    <dgm:pt modelId="{0A7D0A24-0232-6B4A-94F9-AE15FF6C3C60}" type="pres">
      <dgm:prSet presAssocID="{1D986382-88B6-4A01-B6A4-BEBC8E9E84D9}" presName="vert1" presStyleCnt="0"/>
      <dgm:spPr/>
    </dgm:pt>
    <dgm:pt modelId="{7A33762B-A223-DF4B-8C80-C83D4AB5481F}" type="pres">
      <dgm:prSet presAssocID="{2DDBE349-F02F-428C-B965-68FFACFB66B6}" presName="thickLine" presStyleLbl="alignNode1" presStyleIdx="1" presStyleCnt="4"/>
      <dgm:spPr/>
    </dgm:pt>
    <dgm:pt modelId="{E9FCFFDD-B162-FA4F-81A1-0A373F7E5F13}" type="pres">
      <dgm:prSet presAssocID="{2DDBE349-F02F-428C-B965-68FFACFB66B6}" presName="horz1" presStyleCnt="0"/>
      <dgm:spPr/>
    </dgm:pt>
    <dgm:pt modelId="{41264660-B68D-7141-BDD3-502E4FA93563}" type="pres">
      <dgm:prSet presAssocID="{2DDBE349-F02F-428C-B965-68FFACFB66B6}" presName="tx1" presStyleLbl="revTx" presStyleIdx="1" presStyleCnt="4"/>
      <dgm:spPr/>
    </dgm:pt>
    <dgm:pt modelId="{B25AE686-654D-A349-98C1-E805B6AE2A30}" type="pres">
      <dgm:prSet presAssocID="{2DDBE349-F02F-428C-B965-68FFACFB66B6}" presName="vert1" presStyleCnt="0"/>
      <dgm:spPr/>
    </dgm:pt>
    <dgm:pt modelId="{0A356EE5-F88E-4947-BE9A-5D68CB8ED5FF}" type="pres">
      <dgm:prSet presAssocID="{0AC601E2-DDAA-44AF-BDA6-7902120A0BB9}" presName="thickLine" presStyleLbl="alignNode1" presStyleIdx="2" presStyleCnt="4"/>
      <dgm:spPr/>
    </dgm:pt>
    <dgm:pt modelId="{E9C7D261-1C56-584F-9F19-04354B55402E}" type="pres">
      <dgm:prSet presAssocID="{0AC601E2-DDAA-44AF-BDA6-7902120A0BB9}" presName="horz1" presStyleCnt="0"/>
      <dgm:spPr/>
    </dgm:pt>
    <dgm:pt modelId="{7982D7C8-2022-6E4D-8FC6-75A84A81332B}" type="pres">
      <dgm:prSet presAssocID="{0AC601E2-DDAA-44AF-BDA6-7902120A0BB9}" presName="tx1" presStyleLbl="revTx" presStyleIdx="2" presStyleCnt="4"/>
      <dgm:spPr/>
    </dgm:pt>
    <dgm:pt modelId="{FBF83DFB-0309-104E-B22F-83A4662639E7}" type="pres">
      <dgm:prSet presAssocID="{0AC601E2-DDAA-44AF-BDA6-7902120A0BB9}" presName="vert1" presStyleCnt="0"/>
      <dgm:spPr/>
    </dgm:pt>
    <dgm:pt modelId="{034BD703-0053-9246-A5D4-32DC3B7E04F8}" type="pres">
      <dgm:prSet presAssocID="{522F0586-3B24-43B6-AEE5-CBAD45B317E2}" presName="thickLine" presStyleLbl="alignNode1" presStyleIdx="3" presStyleCnt="4"/>
      <dgm:spPr/>
    </dgm:pt>
    <dgm:pt modelId="{898B7D8C-77B9-B040-84EB-CE3916BD8BCE}" type="pres">
      <dgm:prSet presAssocID="{522F0586-3B24-43B6-AEE5-CBAD45B317E2}" presName="horz1" presStyleCnt="0"/>
      <dgm:spPr/>
    </dgm:pt>
    <dgm:pt modelId="{1633FFBC-C84D-BD4A-B4B9-2122F35BDE94}" type="pres">
      <dgm:prSet presAssocID="{522F0586-3B24-43B6-AEE5-CBAD45B317E2}" presName="tx1" presStyleLbl="revTx" presStyleIdx="3" presStyleCnt="4"/>
      <dgm:spPr/>
    </dgm:pt>
    <dgm:pt modelId="{48AB5019-3E24-A147-9230-3D2A2502FD45}" type="pres">
      <dgm:prSet presAssocID="{522F0586-3B24-43B6-AEE5-CBAD45B317E2}" presName="vert1" presStyleCnt="0"/>
      <dgm:spPr/>
    </dgm:pt>
  </dgm:ptLst>
  <dgm:cxnLst>
    <dgm:cxn modelId="{63DBA005-36DA-1048-9031-5BF3872E0CBE}" type="presOf" srcId="{0AC601E2-DDAA-44AF-BDA6-7902120A0BB9}" destId="{7982D7C8-2022-6E4D-8FC6-75A84A81332B}" srcOrd="0" destOrd="0" presId="urn:microsoft.com/office/officeart/2008/layout/LinedList"/>
    <dgm:cxn modelId="{70E9273E-5513-8F4B-B696-00279A43399E}" type="presOf" srcId="{522F0586-3B24-43B6-AEE5-CBAD45B317E2}" destId="{1633FFBC-C84D-BD4A-B4B9-2122F35BDE94}" srcOrd="0" destOrd="0" presId="urn:microsoft.com/office/officeart/2008/layout/LinedList"/>
    <dgm:cxn modelId="{73C72F6D-3699-7E44-AEC8-B536899AE356}" type="presOf" srcId="{1D986382-88B6-4A01-B6A4-BEBC8E9E84D9}" destId="{436EDA52-20E8-0A4B-8B62-C769804A703F}" srcOrd="0" destOrd="0" presId="urn:microsoft.com/office/officeart/2008/layout/LinedList"/>
    <dgm:cxn modelId="{9B14BC73-5F98-4AB9-89F3-E8239C7B3DD3}" srcId="{8F4BF98A-FB6F-4091-884B-89E3DC583636}" destId="{1D986382-88B6-4A01-B6A4-BEBC8E9E84D9}" srcOrd="0" destOrd="0" parTransId="{2B78A180-EDB7-4065-8A32-1C0E1E6F5076}" sibTransId="{6C220161-8CF4-4594-A9D3-61FB5D661DAB}"/>
    <dgm:cxn modelId="{2C8CFF97-38D2-40F2-BFAA-3F939800F4C2}" srcId="{8F4BF98A-FB6F-4091-884B-89E3DC583636}" destId="{522F0586-3B24-43B6-AEE5-CBAD45B317E2}" srcOrd="3" destOrd="0" parTransId="{2AB8F280-1EF9-43E2-96FF-5A1E6FA8D180}" sibTransId="{4CC3052A-0E9B-4176-9B82-C6D6C48CA7BD}"/>
    <dgm:cxn modelId="{6FA9E598-15A7-F24C-9F0B-BB01ECBD204B}" type="presOf" srcId="{8F4BF98A-FB6F-4091-884B-89E3DC583636}" destId="{072060EB-7D48-3541-86D1-E9467B535AA8}" srcOrd="0" destOrd="0" presId="urn:microsoft.com/office/officeart/2008/layout/LinedList"/>
    <dgm:cxn modelId="{B2A22C99-1008-4C7C-8B4C-9055E21B9F9F}" srcId="{8F4BF98A-FB6F-4091-884B-89E3DC583636}" destId="{0AC601E2-DDAA-44AF-BDA6-7902120A0BB9}" srcOrd="2" destOrd="0" parTransId="{54FCA13D-6C53-48AA-A691-729F679FF289}" sibTransId="{03E71DF8-A65B-4764-9FAA-C47FA0601106}"/>
    <dgm:cxn modelId="{727CADAF-7FBD-4DD0-8CD9-E544BA301FE3}" srcId="{8F4BF98A-FB6F-4091-884B-89E3DC583636}" destId="{2DDBE349-F02F-428C-B965-68FFACFB66B6}" srcOrd="1" destOrd="0" parTransId="{0A433742-5E70-45F8-8552-C43184A1568B}" sibTransId="{12F5AB38-B203-4473-8D95-F225B85D0696}"/>
    <dgm:cxn modelId="{85C6D1FA-0EBD-3242-B127-2B6966A76C56}" type="presOf" srcId="{2DDBE349-F02F-428C-B965-68FFACFB66B6}" destId="{41264660-B68D-7141-BDD3-502E4FA93563}" srcOrd="0" destOrd="0" presId="urn:microsoft.com/office/officeart/2008/layout/LinedList"/>
    <dgm:cxn modelId="{77666494-9369-054E-95FA-61339B20B829}" type="presParOf" srcId="{072060EB-7D48-3541-86D1-E9467B535AA8}" destId="{74A18CE2-9EE7-8046-896D-F3FA92C5AE0A}" srcOrd="0" destOrd="0" presId="urn:microsoft.com/office/officeart/2008/layout/LinedList"/>
    <dgm:cxn modelId="{50A3590F-A25B-D547-A353-F4EF5CCEA239}" type="presParOf" srcId="{072060EB-7D48-3541-86D1-E9467B535AA8}" destId="{8FF90706-87BD-754B-8959-3B4B66266B3F}" srcOrd="1" destOrd="0" presId="urn:microsoft.com/office/officeart/2008/layout/LinedList"/>
    <dgm:cxn modelId="{E976714A-8DBB-214C-8574-772D9DC8AEA3}" type="presParOf" srcId="{8FF90706-87BD-754B-8959-3B4B66266B3F}" destId="{436EDA52-20E8-0A4B-8B62-C769804A703F}" srcOrd="0" destOrd="0" presId="urn:microsoft.com/office/officeart/2008/layout/LinedList"/>
    <dgm:cxn modelId="{DDE96A2F-510C-3341-8FF9-A0668AB2CD61}" type="presParOf" srcId="{8FF90706-87BD-754B-8959-3B4B66266B3F}" destId="{0A7D0A24-0232-6B4A-94F9-AE15FF6C3C60}" srcOrd="1" destOrd="0" presId="urn:microsoft.com/office/officeart/2008/layout/LinedList"/>
    <dgm:cxn modelId="{7FAC8AE3-B911-9A4C-B3E0-7EDDA924E2BB}" type="presParOf" srcId="{072060EB-7D48-3541-86D1-E9467B535AA8}" destId="{7A33762B-A223-DF4B-8C80-C83D4AB5481F}" srcOrd="2" destOrd="0" presId="urn:microsoft.com/office/officeart/2008/layout/LinedList"/>
    <dgm:cxn modelId="{B2868E30-9CDD-1740-8D9D-0D63E4990DCD}" type="presParOf" srcId="{072060EB-7D48-3541-86D1-E9467B535AA8}" destId="{E9FCFFDD-B162-FA4F-81A1-0A373F7E5F13}" srcOrd="3" destOrd="0" presId="urn:microsoft.com/office/officeart/2008/layout/LinedList"/>
    <dgm:cxn modelId="{0AD1F4CA-724C-8D42-871E-F458333E99DB}" type="presParOf" srcId="{E9FCFFDD-B162-FA4F-81A1-0A373F7E5F13}" destId="{41264660-B68D-7141-BDD3-502E4FA93563}" srcOrd="0" destOrd="0" presId="urn:microsoft.com/office/officeart/2008/layout/LinedList"/>
    <dgm:cxn modelId="{E3257230-5289-8042-AADD-9C38E0716279}" type="presParOf" srcId="{E9FCFFDD-B162-FA4F-81A1-0A373F7E5F13}" destId="{B25AE686-654D-A349-98C1-E805B6AE2A30}" srcOrd="1" destOrd="0" presId="urn:microsoft.com/office/officeart/2008/layout/LinedList"/>
    <dgm:cxn modelId="{366DD9E6-3F82-8140-B314-869717A01D12}" type="presParOf" srcId="{072060EB-7D48-3541-86D1-E9467B535AA8}" destId="{0A356EE5-F88E-4947-BE9A-5D68CB8ED5FF}" srcOrd="4" destOrd="0" presId="urn:microsoft.com/office/officeart/2008/layout/LinedList"/>
    <dgm:cxn modelId="{E66C2F66-9DB7-5D46-B2C8-E2466165DD80}" type="presParOf" srcId="{072060EB-7D48-3541-86D1-E9467B535AA8}" destId="{E9C7D261-1C56-584F-9F19-04354B55402E}" srcOrd="5" destOrd="0" presId="urn:microsoft.com/office/officeart/2008/layout/LinedList"/>
    <dgm:cxn modelId="{11A967B5-406C-7449-86EC-61B0D51E63B9}" type="presParOf" srcId="{E9C7D261-1C56-584F-9F19-04354B55402E}" destId="{7982D7C8-2022-6E4D-8FC6-75A84A81332B}" srcOrd="0" destOrd="0" presId="urn:microsoft.com/office/officeart/2008/layout/LinedList"/>
    <dgm:cxn modelId="{6DA3888A-6238-4446-B093-1E626D29BC48}" type="presParOf" srcId="{E9C7D261-1C56-584F-9F19-04354B55402E}" destId="{FBF83DFB-0309-104E-B22F-83A4662639E7}" srcOrd="1" destOrd="0" presId="urn:microsoft.com/office/officeart/2008/layout/LinedList"/>
    <dgm:cxn modelId="{5D304C6C-F498-884D-BC9A-671A7462D220}" type="presParOf" srcId="{072060EB-7D48-3541-86D1-E9467B535AA8}" destId="{034BD703-0053-9246-A5D4-32DC3B7E04F8}" srcOrd="6" destOrd="0" presId="urn:microsoft.com/office/officeart/2008/layout/LinedList"/>
    <dgm:cxn modelId="{BF3C77F3-A422-8B4E-98D0-3B344D0F93EE}" type="presParOf" srcId="{072060EB-7D48-3541-86D1-E9467B535AA8}" destId="{898B7D8C-77B9-B040-84EB-CE3916BD8BCE}" srcOrd="7" destOrd="0" presId="urn:microsoft.com/office/officeart/2008/layout/LinedList"/>
    <dgm:cxn modelId="{1600F0D3-0DCE-D24F-BEB4-34BA5B9ECA6C}" type="presParOf" srcId="{898B7D8C-77B9-B040-84EB-CE3916BD8BCE}" destId="{1633FFBC-C84D-BD4A-B4B9-2122F35BDE94}" srcOrd="0" destOrd="0" presId="urn:microsoft.com/office/officeart/2008/layout/LinedList"/>
    <dgm:cxn modelId="{3D227E6B-903C-084D-9918-D5212780BF7C}" type="presParOf" srcId="{898B7D8C-77B9-B040-84EB-CE3916BD8BCE}" destId="{48AB5019-3E24-A147-9230-3D2A2502FD4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AC3A3C9-A811-4971-A30F-8E9A888321A2}" type="doc">
      <dgm:prSet loTypeId="urn:microsoft.com/office/officeart/2008/layout/LinedList" loCatId="list" qsTypeId="urn:microsoft.com/office/officeart/2005/8/quickstyle/simple1" qsCatId="simple" csTypeId="urn:microsoft.com/office/officeart/2005/8/colors/colorful1" csCatId="colorful"/>
      <dgm:spPr/>
      <dgm:t>
        <a:bodyPr/>
        <a:lstStyle/>
        <a:p>
          <a:endParaRPr lang="en-US"/>
        </a:p>
      </dgm:t>
    </dgm:pt>
    <dgm:pt modelId="{8221A35E-908F-411C-984E-5DF102BDCCFB}">
      <dgm:prSet/>
      <dgm:spPr/>
      <dgm:t>
        <a:bodyPr/>
        <a:lstStyle/>
        <a:p>
          <a:r>
            <a:rPr lang="en-US"/>
            <a:t>It is unwise to cut trees or wood alone.  At least let someone know where you will be cutting and an estimated time of return.  </a:t>
          </a:r>
        </a:p>
      </dgm:t>
    </dgm:pt>
    <dgm:pt modelId="{6ACD5945-AB6D-4114-BB9F-E3FB252A5461}" type="parTrans" cxnId="{6E03C823-A96E-40BA-8F10-C42866BF1851}">
      <dgm:prSet/>
      <dgm:spPr/>
      <dgm:t>
        <a:bodyPr/>
        <a:lstStyle/>
        <a:p>
          <a:endParaRPr lang="en-US"/>
        </a:p>
      </dgm:t>
    </dgm:pt>
    <dgm:pt modelId="{7995B5B0-1D8C-4F8D-B14E-FE3D6838F380}" type="sibTrans" cxnId="{6E03C823-A96E-40BA-8F10-C42866BF1851}">
      <dgm:prSet/>
      <dgm:spPr/>
      <dgm:t>
        <a:bodyPr/>
        <a:lstStyle/>
        <a:p>
          <a:endParaRPr lang="en-US"/>
        </a:p>
      </dgm:t>
    </dgm:pt>
    <dgm:pt modelId="{C06AB242-98DC-4BA5-AB84-203BDAB2D3E6}">
      <dgm:prSet/>
      <dgm:spPr/>
      <dgm:t>
        <a:bodyPr/>
        <a:lstStyle/>
        <a:p>
          <a:r>
            <a:rPr lang="en-US"/>
            <a:t>Look for and take advantage of  training opportunities.  </a:t>
          </a:r>
        </a:p>
      </dgm:t>
    </dgm:pt>
    <dgm:pt modelId="{7F8EBD6C-3CB1-4C99-B7C8-01AC8F438650}" type="parTrans" cxnId="{DBFDCD6A-7FBF-45ED-90D4-423E7A0663A2}">
      <dgm:prSet/>
      <dgm:spPr/>
      <dgm:t>
        <a:bodyPr/>
        <a:lstStyle/>
        <a:p>
          <a:endParaRPr lang="en-US"/>
        </a:p>
      </dgm:t>
    </dgm:pt>
    <dgm:pt modelId="{FCF0B95F-E3EB-4EBF-90C0-B58D53884725}" type="sibTrans" cxnId="{DBFDCD6A-7FBF-45ED-90D4-423E7A0663A2}">
      <dgm:prSet/>
      <dgm:spPr/>
      <dgm:t>
        <a:bodyPr/>
        <a:lstStyle/>
        <a:p>
          <a:endParaRPr lang="en-US"/>
        </a:p>
      </dgm:t>
    </dgm:pt>
    <dgm:pt modelId="{22D88186-713B-5A4E-A151-184965704C80}" type="pres">
      <dgm:prSet presAssocID="{AAC3A3C9-A811-4971-A30F-8E9A888321A2}" presName="vert0" presStyleCnt="0">
        <dgm:presLayoutVars>
          <dgm:dir/>
          <dgm:animOne val="branch"/>
          <dgm:animLvl val="lvl"/>
        </dgm:presLayoutVars>
      </dgm:prSet>
      <dgm:spPr/>
    </dgm:pt>
    <dgm:pt modelId="{E498F84F-9105-AC4D-944B-12B7B52A0583}" type="pres">
      <dgm:prSet presAssocID="{8221A35E-908F-411C-984E-5DF102BDCCFB}" presName="thickLine" presStyleLbl="alignNode1" presStyleIdx="0" presStyleCnt="2"/>
      <dgm:spPr/>
    </dgm:pt>
    <dgm:pt modelId="{96A815B7-03D6-214B-B44C-D6BD73326060}" type="pres">
      <dgm:prSet presAssocID="{8221A35E-908F-411C-984E-5DF102BDCCFB}" presName="horz1" presStyleCnt="0"/>
      <dgm:spPr/>
    </dgm:pt>
    <dgm:pt modelId="{24138172-A447-5549-880B-BDA1340ACC65}" type="pres">
      <dgm:prSet presAssocID="{8221A35E-908F-411C-984E-5DF102BDCCFB}" presName="tx1" presStyleLbl="revTx" presStyleIdx="0" presStyleCnt="2"/>
      <dgm:spPr/>
    </dgm:pt>
    <dgm:pt modelId="{537D2706-B1B5-2047-B16F-BCFBA4704EE6}" type="pres">
      <dgm:prSet presAssocID="{8221A35E-908F-411C-984E-5DF102BDCCFB}" presName="vert1" presStyleCnt="0"/>
      <dgm:spPr/>
    </dgm:pt>
    <dgm:pt modelId="{AB67AA01-98EC-2443-81E1-FB93E2C12E4D}" type="pres">
      <dgm:prSet presAssocID="{C06AB242-98DC-4BA5-AB84-203BDAB2D3E6}" presName="thickLine" presStyleLbl="alignNode1" presStyleIdx="1" presStyleCnt="2"/>
      <dgm:spPr/>
    </dgm:pt>
    <dgm:pt modelId="{DBC5C5AC-00F3-E84D-9758-3CEFE843F119}" type="pres">
      <dgm:prSet presAssocID="{C06AB242-98DC-4BA5-AB84-203BDAB2D3E6}" presName="horz1" presStyleCnt="0"/>
      <dgm:spPr/>
    </dgm:pt>
    <dgm:pt modelId="{BC9FBE2F-7EE4-0C4A-97CC-34375B8A3BC3}" type="pres">
      <dgm:prSet presAssocID="{C06AB242-98DC-4BA5-AB84-203BDAB2D3E6}" presName="tx1" presStyleLbl="revTx" presStyleIdx="1" presStyleCnt="2"/>
      <dgm:spPr/>
    </dgm:pt>
    <dgm:pt modelId="{83003619-3306-8041-B5F8-A7508209197D}" type="pres">
      <dgm:prSet presAssocID="{C06AB242-98DC-4BA5-AB84-203BDAB2D3E6}" presName="vert1" presStyleCnt="0"/>
      <dgm:spPr/>
    </dgm:pt>
  </dgm:ptLst>
  <dgm:cxnLst>
    <dgm:cxn modelId="{6E03C823-A96E-40BA-8F10-C42866BF1851}" srcId="{AAC3A3C9-A811-4971-A30F-8E9A888321A2}" destId="{8221A35E-908F-411C-984E-5DF102BDCCFB}" srcOrd="0" destOrd="0" parTransId="{6ACD5945-AB6D-4114-BB9F-E3FB252A5461}" sibTransId="{7995B5B0-1D8C-4F8D-B14E-FE3D6838F380}"/>
    <dgm:cxn modelId="{DBFDCD6A-7FBF-45ED-90D4-423E7A0663A2}" srcId="{AAC3A3C9-A811-4971-A30F-8E9A888321A2}" destId="{C06AB242-98DC-4BA5-AB84-203BDAB2D3E6}" srcOrd="1" destOrd="0" parTransId="{7F8EBD6C-3CB1-4C99-B7C8-01AC8F438650}" sibTransId="{FCF0B95F-E3EB-4EBF-90C0-B58D53884725}"/>
    <dgm:cxn modelId="{9C15788F-22CC-AC4A-BD50-A52C35C43FB1}" type="presOf" srcId="{AAC3A3C9-A811-4971-A30F-8E9A888321A2}" destId="{22D88186-713B-5A4E-A151-184965704C80}" srcOrd="0" destOrd="0" presId="urn:microsoft.com/office/officeart/2008/layout/LinedList"/>
    <dgm:cxn modelId="{0858E5A6-9D55-614B-AFBE-A49114E0DE23}" type="presOf" srcId="{8221A35E-908F-411C-984E-5DF102BDCCFB}" destId="{24138172-A447-5549-880B-BDA1340ACC65}" srcOrd="0" destOrd="0" presId="urn:microsoft.com/office/officeart/2008/layout/LinedList"/>
    <dgm:cxn modelId="{C1E93ED8-ED2D-B340-9539-FA00F24B4DB4}" type="presOf" srcId="{C06AB242-98DC-4BA5-AB84-203BDAB2D3E6}" destId="{BC9FBE2F-7EE4-0C4A-97CC-34375B8A3BC3}" srcOrd="0" destOrd="0" presId="urn:microsoft.com/office/officeart/2008/layout/LinedList"/>
    <dgm:cxn modelId="{436D016A-FF5D-DE44-9A39-E4EB09E82B3C}" type="presParOf" srcId="{22D88186-713B-5A4E-A151-184965704C80}" destId="{E498F84F-9105-AC4D-944B-12B7B52A0583}" srcOrd="0" destOrd="0" presId="urn:microsoft.com/office/officeart/2008/layout/LinedList"/>
    <dgm:cxn modelId="{11AF653B-3A07-9D48-A0A4-2AD31ABC4A42}" type="presParOf" srcId="{22D88186-713B-5A4E-A151-184965704C80}" destId="{96A815B7-03D6-214B-B44C-D6BD73326060}" srcOrd="1" destOrd="0" presId="urn:microsoft.com/office/officeart/2008/layout/LinedList"/>
    <dgm:cxn modelId="{95CBF7F6-7632-3848-BA87-DB32F1B48473}" type="presParOf" srcId="{96A815B7-03D6-214B-B44C-D6BD73326060}" destId="{24138172-A447-5549-880B-BDA1340ACC65}" srcOrd="0" destOrd="0" presId="urn:microsoft.com/office/officeart/2008/layout/LinedList"/>
    <dgm:cxn modelId="{DE86EF4A-ADB1-4846-8352-A7E0B91ED5B8}" type="presParOf" srcId="{96A815B7-03D6-214B-B44C-D6BD73326060}" destId="{537D2706-B1B5-2047-B16F-BCFBA4704EE6}" srcOrd="1" destOrd="0" presId="urn:microsoft.com/office/officeart/2008/layout/LinedList"/>
    <dgm:cxn modelId="{1B9907DB-1883-D24B-BBAC-41F19BD9FB87}" type="presParOf" srcId="{22D88186-713B-5A4E-A151-184965704C80}" destId="{AB67AA01-98EC-2443-81E1-FB93E2C12E4D}" srcOrd="2" destOrd="0" presId="urn:microsoft.com/office/officeart/2008/layout/LinedList"/>
    <dgm:cxn modelId="{801EA20E-105E-3148-BD40-2DF5037B682C}" type="presParOf" srcId="{22D88186-713B-5A4E-A151-184965704C80}" destId="{DBC5C5AC-00F3-E84D-9758-3CEFE843F119}" srcOrd="3" destOrd="0" presId="urn:microsoft.com/office/officeart/2008/layout/LinedList"/>
    <dgm:cxn modelId="{1F66F206-AB30-E246-BA64-E0C0A96361B0}" type="presParOf" srcId="{DBC5C5AC-00F3-E84D-9758-3CEFE843F119}" destId="{BC9FBE2F-7EE4-0C4A-97CC-34375B8A3BC3}" srcOrd="0" destOrd="0" presId="urn:microsoft.com/office/officeart/2008/layout/LinedList"/>
    <dgm:cxn modelId="{287D08B9-A9DB-C748-8DCE-9A498CB6F792}" type="presParOf" srcId="{DBC5C5AC-00F3-E84D-9758-3CEFE843F119}" destId="{83003619-3306-8041-B5F8-A7508209197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E26D48-BBAF-B34D-B82E-0E62D503199A}">
      <dsp:nvSpPr>
        <dsp:cNvPr id="0" name=""/>
        <dsp:cNvSpPr/>
      </dsp:nvSpPr>
      <dsp:spPr>
        <a:xfrm>
          <a:off x="3217313" y="0"/>
          <a:ext cx="4080974" cy="4080974"/>
        </a:xfrm>
        <a:prstGeom prst="diamond">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D64441-4AD5-1941-9E54-ECE8CA7377E8}">
      <dsp:nvSpPr>
        <dsp:cNvPr id="0" name=""/>
        <dsp:cNvSpPr/>
      </dsp:nvSpPr>
      <dsp:spPr>
        <a:xfrm>
          <a:off x="3605005" y="387692"/>
          <a:ext cx="1591579" cy="1591579"/>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Personal Protective Equipment</a:t>
          </a:r>
        </a:p>
      </dsp:txBody>
      <dsp:txXfrm>
        <a:off x="3682699" y="465386"/>
        <a:ext cx="1436191" cy="1436191"/>
      </dsp:txXfrm>
    </dsp:sp>
    <dsp:sp modelId="{C7CC4E6E-068F-C64B-9F4D-AFE2E88FDB1D}">
      <dsp:nvSpPr>
        <dsp:cNvPr id="0" name=""/>
        <dsp:cNvSpPr/>
      </dsp:nvSpPr>
      <dsp:spPr>
        <a:xfrm>
          <a:off x="5319014" y="387692"/>
          <a:ext cx="1591579" cy="1591579"/>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Chainsaw Safety Inspection</a:t>
          </a:r>
        </a:p>
      </dsp:txBody>
      <dsp:txXfrm>
        <a:off x="5396708" y="465386"/>
        <a:ext cx="1436191" cy="1436191"/>
      </dsp:txXfrm>
    </dsp:sp>
    <dsp:sp modelId="{FFBD3E55-8EAF-1542-8952-ADF587FD2FDB}">
      <dsp:nvSpPr>
        <dsp:cNvPr id="0" name=""/>
        <dsp:cNvSpPr/>
      </dsp:nvSpPr>
      <dsp:spPr>
        <a:xfrm>
          <a:off x="3605005" y="2101701"/>
          <a:ext cx="1591579" cy="1591579"/>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Safe Carry</a:t>
          </a:r>
        </a:p>
      </dsp:txBody>
      <dsp:txXfrm>
        <a:off x="3682699" y="2179395"/>
        <a:ext cx="1436191" cy="1436191"/>
      </dsp:txXfrm>
    </dsp:sp>
    <dsp:sp modelId="{283C84CD-4412-C443-9995-938EE1E4C7C7}">
      <dsp:nvSpPr>
        <dsp:cNvPr id="0" name=""/>
        <dsp:cNvSpPr/>
      </dsp:nvSpPr>
      <dsp:spPr>
        <a:xfrm>
          <a:off x="5319014" y="2101701"/>
          <a:ext cx="1591579" cy="1591579"/>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Safe Start</a:t>
          </a:r>
        </a:p>
      </dsp:txBody>
      <dsp:txXfrm>
        <a:off x="5396708" y="2179395"/>
        <a:ext cx="1436191" cy="143619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4A18CE2-9EE7-8046-896D-F3FA92C5AE0A}">
      <dsp:nvSpPr>
        <dsp:cNvPr id="0" name=""/>
        <dsp:cNvSpPr/>
      </dsp:nvSpPr>
      <dsp:spPr>
        <a:xfrm>
          <a:off x="0" y="0"/>
          <a:ext cx="6492875"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6EDA52-20E8-0A4B-8B62-C769804A703F}">
      <dsp:nvSpPr>
        <dsp:cNvPr id="0" name=""/>
        <dsp:cNvSpPr/>
      </dsp:nvSpPr>
      <dsp:spPr>
        <a:xfrm>
          <a:off x="0" y="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Chiggers</a:t>
          </a:r>
        </a:p>
      </dsp:txBody>
      <dsp:txXfrm>
        <a:off x="0" y="0"/>
        <a:ext cx="6492875" cy="1276350"/>
      </dsp:txXfrm>
    </dsp:sp>
    <dsp:sp modelId="{7A33762B-A223-DF4B-8C80-C83D4AB5481F}">
      <dsp:nvSpPr>
        <dsp:cNvPr id="0" name=""/>
        <dsp:cNvSpPr/>
      </dsp:nvSpPr>
      <dsp:spPr>
        <a:xfrm>
          <a:off x="0" y="1276350"/>
          <a:ext cx="6492875" cy="0"/>
        </a:xfrm>
        <a:prstGeom prst="line">
          <a:avLst/>
        </a:prstGeom>
        <a:solidFill>
          <a:schemeClr val="accent2">
            <a:hueOff val="1560506"/>
            <a:satOff val="-1946"/>
            <a:lumOff val="458"/>
            <a:alphaOff val="0"/>
          </a:schemeClr>
        </a:solidFill>
        <a:ln w="25400" cap="flat" cmpd="sng" algn="ctr">
          <a:solidFill>
            <a:schemeClr val="accent2">
              <a:hueOff val="1560506"/>
              <a:satOff val="-1946"/>
              <a:lumOff val="4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264660-B68D-7141-BDD3-502E4FA93563}">
      <dsp:nvSpPr>
        <dsp:cNvPr id="0" name=""/>
        <dsp:cNvSpPr/>
      </dsp:nvSpPr>
      <dsp:spPr>
        <a:xfrm>
          <a:off x="0" y="12763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Ticks</a:t>
          </a:r>
        </a:p>
      </dsp:txBody>
      <dsp:txXfrm>
        <a:off x="0" y="1276350"/>
        <a:ext cx="6492875" cy="1276350"/>
      </dsp:txXfrm>
    </dsp:sp>
    <dsp:sp modelId="{0A356EE5-F88E-4947-BE9A-5D68CB8ED5FF}">
      <dsp:nvSpPr>
        <dsp:cNvPr id="0" name=""/>
        <dsp:cNvSpPr/>
      </dsp:nvSpPr>
      <dsp:spPr>
        <a:xfrm>
          <a:off x="0" y="2552700"/>
          <a:ext cx="6492875" cy="0"/>
        </a:xfrm>
        <a:prstGeom prst="line">
          <a:avLst/>
        </a:prstGeom>
        <a:solidFill>
          <a:schemeClr val="accent2">
            <a:hueOff val="3121013"/>
            <a:satOff val="-3893"/>
            <a:lumOff val="915"/>
            <a:alphaOff val="0"/>
          </a:schemeClr>
        </a:solidFill>
        <a:ln w="25400" cap="flat" cmpd="sng" algn="ctr">
          <a:solidFill>
            <a:schemeClr val="accent2">
              <a:hueOff val="3121013"/>
              <a:satOff val="-3893"/>
              <a:lumOff val="91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982D7C8-2022-6E4D-8FC6-75A84A81332B}">
      <dsp:nvSpPr>
        <dsp:cNvPr id="0" name=""/>
        <dsp:cNvSpPr/>
      </dsp:nvSpPr>
      <dsp:spPr>
        <a:xfrm>
          <a:off x="0" y="255270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Mosquitoes</a:t>
          </a:r>
        </a:p>
      </dsp:txBody>
      <dsp:txXfrm>
        <a:off x="0" y="2552700"/>
        <a:ext cx="6492875" cy="1276350"/>
      </dsp:txXfrm>
    </dsp:sp>
    <dsp:sp modelId="{034BD703-0053-9246-A5D4-32DC3B7E04F8}">
      <dsp:nvSpPr>
        <dsp:cNvPr id="0" name=""/>
        <dsp:cNvSpPr/>
      </dsp:nvSpPr>
      <dsp:spPr>
        <a:xfrm>
          <a:off x="0" y="3829050"/>
          <a:ext cx="6492875" cy="0"/>
        </a:xfrm>
        <a:prstGeom prst="line">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633FFBC-C84D-BD4A-B4B9-2122F35BDE94}">
      <dsp:nvSpPr>
        <dsp:cNvPr id="0" name=""/>
        <dsp:cNvSpPr/>
      </dsp:nvSpPr>
      <dsp:spPr>
        <a:xfrm>
          <a:off x="0" y="3829050"/>
          <a:ext cx="6492875" cy="12763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4790" tIns="224790" rIns="224790" bIns="224790" numCol="1" spcCol="1270" anchor="t" anchorCtr="0">
          <a:noAutofit/>
        </a:bodyPr>
        <a:lstStyle/>
        <a:p>
          <a:pPr marL="0" lvl="0" indent="0" algn="l" defTabSz="2622550">
            <a:lnSpc>
              <a:spcPct val="90000"/>
            </a:lnSpc>
            <a:spcBef>
              <a:spcPct val="0"/>
            </a:spcBef>
            <a:spcAft>
              <a:spcPct val="35000"/>
            </a:spcAft>
            <a:buNone/>
          </a:pPr>
          <a:r>
            <a:rPr lang="en-US" sz="5900" kern="1200"/>
            <a:t>Fire Ants</a:t>
          </a:r>
        </a:p>
      </dsp:txBody>
      <dsp:txXfrm>
        <a:off x="0" y="3829050"/>
        <a:ext cx="6492875" cy="12763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98F84F-9105-AC4D-944B-12B7B52A0583}">
      <dsp:nvSpPr>
        <dsp:cNvPr id="0" name=""/>
        <dsp:cNvSpPr/>
      </dsp:nvSpPr>
      <dsp:spPr>
        <a:xfrm>
          <a:off x="0" y="0"/>
          <a:ext cx="6492875" cy="0"/>
        </a:xfrm>
        <a:prstGeom prst="line">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4138172-A447-5549-880B-BDA1340ACC65}">
      <dsp:nvSpPr>
        <dsp:cNvPr id="0" name=""/>
        <dsp:cNvSpPr/>
      </dsp:nvSpPr>
      <dsp:spPr>
        <a:xfrm>
          <a:off x="0" y="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It is unwise to cut trees or wood alone.  At least let someone know where you will be cutting and an estimated time of return.  </a:t>
          </a:r>
        </a:p>
      </dsp:txBody>
      <dsp:txXfrm>
        <a:off x="0" y="0"/>
        <a:ext cx="6492875" cy="2552700"/>
      </dsp:txXfrm>
    </dsp:sp>
    <dsp:sp modelId="{AB67AA01-98EC-2443-81E1-FB93E2C12E4D}">
      <dsp:nvSpPr>
        <dsp:cNvPr id="0" name=""/>
        <dsp:cNvSpPr/>
      </dsp:nvSpPr>
      <dsp:spPr>
        <a:xfrm>
          <a:off x="0" y="2552700"/>
          <a:ext cx="6492875"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9FBE2F-7EE4-0C4A-97CC-34375B8A3BC3}">
      <dsp:nvSpPr>
        <dsp:cNvPr id="0" name=""/>
        <dsp:cNvSpPr/>
      </dsp:nvSpPr>
      <dsp:spPr>
        <a:xfrm>
          <a:off x="0" y="2552700"/>
          <a:ext cx="6492875" cy="25527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90000"/>
            </a:lnSpc>
            <a:spcBef>
              <a:spcPct val="0"/>
            </a:spcBef>
            <a:spcAft>
              <a:spcPct val="35000"/>
            </a:spcAft>
            <a:buNone/>
          </a:pPr>
          <a:r>
            <a:rPr lang="en-US" sz="3600" kern="1200"/>
            <a:t>Look for and take advantage of  training opportunities.  </a:t>
          </a:r>
        </a:p>
      </dsp:txBody>
      <dsp:txXfrm>
        <a:off x="0" y="2552700"/>
        <a:ext cx="6492875" cy="2552700"/>
      </dsp:txXfrm>
    </dsp:sp>
  </dsp:spTree>
</dsp:drawing>
</file>

<file path=ppt/diagrams/layout1.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754E2A-8FD6-994A-AF88-CB53FE2A97C7}" type="datetimeFigureOut">
              <a:rPr lang="en-US" smtClean="0"/>
              <a:t>5/4/20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DA492DC-1975-D54A-8EFA-F49DD7212D4C}" type="slidenum">
              <a:rPr lang="en-US" smtClean="0"/>
              <a:t>‹#›</a:t>
            </a:fld>
            <a:endParaRPr lang="en-US"/>
          </a:p>
        </p:txBody>
      </p:sp>
    </p:spTree>
    <p:extLst>
      <p:ext uri="{BB962C8B-B14F-4D97-AF65-F5344CB8AC3E}">
        <p14:creationId xmlns:p14="http://schemas.microsoft.com/office/powerpoint/2010/main" val="94530582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geograph.org.uk/profile/40672"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creativecommons.org/licenses/by-sa/2.0/"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Tree Cleanup and Chainsaw Safety</a:t>
            </a:r>
          </a:p>
          <a:p>
            <a:r>
              <a:rPr lang="en-US" sz="1200" kern="1200" dirty="0">
                <a:solidFill>
                  <a:schemeClr val="tx1"/>
                </a:solidFill>
                <a:effectLst/>
                <a:latin typeface="+mn-lt"/>
                <a:ea typeface="+mn-ea"/>
                <a:cs typeface="+mn-cs"/>
              </a:rPr>
              <a:t>E.M Bauske, W. Williams, H. </a:t>
            </a:r>
            <a:r>
              <a:rPr lang="en-US" sz="1200" kern="1200" dirty="0" err="1">
                <a:solidFill>
                  <a:schemeClr val="tx1"/>
                </a:solidFill>
                <a:effectLst/>
                <a:latin typeface="+mn-lt"/>
                <a:ea typeface="+mn-ea"/>
                <a:cs typeface="+mn-cs"/>
              </a:rPr>
              <a:t>Kolich</a:t>
            </a:r>
            <a:r>
              <a:rPr lang="en-US" sz="1200" kern="1200" dirty="0">
                <a:solidFill>
                  <a:schemeClr val="tx1"/>
                </a:solidFill>
                <a:effectLst/>
                <a:latin typeface="+mn-lt"/>
                <a:ea typeface="+mn-ea"/>
                <a:cs typeface="+mn-cs"/>
              </a:rPr>
              <a:t>, J. </a:t>
            </a:r>
            <a:r>
              <a:rPr lang="en-US" sz="1200" kern="1200" dirty="0" err="1">
                <a:solidFill>
                  <a:schemeClr val="tx1"/>
                </a:solidFill>
                <a:effectLst/>
                <a:latin typeface="+mn-lt"/>
                <a:ea typeface="+mn-ea"/>
                <a:cs typeface="+mn-cs"/>
              </a:rPr>
              <a:t>Fuder</a:t>
            </a:r>
            <a:r>
              <a:rPr lang="en-US" sz="1200" kern="1200" dirty="0">
                <a:solidFill>
                  <a:schemeClr val="tx1"/>
                </a:solidFill>
                <a:effectLst/>
                <a:latin typeface="+mn-lt"/>
                <a:ea typeface="+mn-ea"/>
                <a:cs typeface="+mn-cs"/>
              </a:rPr>
              <a:t>, and A. Martinez-Espinoza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#1 </a:t>
            </a:r>
            <a:r>
              <a:rPr lang="en-US" sz="1200" i="1" kern="1200" dirty="0">
                <a:solidFill>
                  <a:schemeClr val="tx1"/>
                </a:solidFill>
                <a:effectLst/>
                <a:latin typeface="+mn-lt"/>
                <a:ea typeface="+mn-ea"/>
                <a:cs typeface="+mn-cs"/>
              </a:rPr>
              <a:t>Read the disclaimer</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two books that will help you operate the saw safely:  the operator’s manual for your saw and the American National Standard for Arboricultural Operations, also known as ANSI Z133. OSHA follows this ANSI standard. ANSI stands for the American National Standards Institute.</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a:t>
            </a:fld>
            <a:endParaRPr lang="en-US"/>
          </a:p>
        </p:txBody>
      </p:sp>
    </p:spTree>
    <p:extLst>
      <p:ext uri="{BB962C8B-B14F-4D97-AF65-F5344CB8AC3E}">
        <p14:creationId xmlns:p14="http://schemas.microsoft.com/office/powerpoint/2010/main" val="2234285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#10 Trees Grow Around Irritations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Many strange that have been found in trees. People put wires, bullets, conduit, hook and eye latches, barbed wire, pipe flanges, tennis balls, fabric, plastic bags, concrete, expanding foam, pipes, and rocks in them.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Trees do not expel foreign objects; they grow around them. They can grow around all sorts of irritations.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footpath sign is about to disappear. This tree is swallowing a fence wire. This decorative fence will be inside this crepe myrtle tree in no time. People hide things in tree crotches and forget about them. Years later, a chainsaw or mill saw that finds these treasures may create flying shrapnel that can cause injury.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Photo Credits</a:t>
            </a:r>
          </a:p>
          <a:p>
            <a:r>
              <a:rPr lang="en-US" sz="1200" kern="1200" dirty="0" err="1">
                <a:solidFill>
                  <a:schemeClr val="tx1"/>
                </a:solidFill>
                <a:effectLst/>
                <a:latin typeface="+mn-lt"/>
                <a:ea typeface="+mn-ea"/>
                <a:cs typeface="+mn-cs"/>
              </a:rPr>
              <a:t>BarkandWire</a:t>
            </a:r>
            <a:r>
              <a:rPr lang="en-US" sz="1200"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rPr>
              <a:t>David R. Tribble</a:t>
            </a:r>
          </a:p>
          <a:p>
            <a:r>
              <a:rPr lang="en-US" sz="1200" b="0" i="0" u="none" strike="noStrike" kern="1200" dirty="0">
                <a:solidFill>
                  <a:schemeClr val="tx1"/>
                </a:solidFill>
                <a:effectLst/>
                <a:latin typeface="+mn-lt"/>
                <a:ea typeface="+mn-ea"/>
                <a:cs typeface="+mn-cs"/>
              </a:rPr>
              <a:t>Curious Footpath sign embedded in a tree Photo © </a:t>
            </a:r>
            <a:r>
              <a:rPr lang="en-US" sz="1200" b="0" i="0" kern="1200" dirty="0">
                <a:solidFill>
                  <a:schemeClr val="tx1"/>
                </a:solidFill>
                <a:effectLst/>
                <a:latin typeface="+mn-lt"/>
                <a:ea typeface="+mn-ea"/>
                <a:cs typeface="+mn-cs"/>
                <a:hlinkClick r:id="rId3" tooltip="View profile"/>
              </a:rPr>
              <a:t>Neil Theasby</a:t>
            </a:r>
            <a:r>
              <a:rPr lang="en-US" sz="1200" b="0" i="0" u="none" strike="noStrike"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hlinkClick r:id="rId4"/>
              </a:rPr>
              <a:t>cc-by-sa/2.0</a:t>
            </a:r>
            <a:r>
              <a:rPr lang="en-US" sz="1200" b="0" i="0" u="none" strike="noStrike"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10</a:t>
            </a:fld>
            <a:endParaRPr lang="en-US"/>
          </a:p>
        </p:txBody>
      </p:sp>
    </p:spTree>
    <p:extLst>
      <p:ext uri="{BB962C8B-B14F-4D97-AF65-F5344CB8AC3E}">
        <p14:creationId xmlns:p14="http://schemas.microsoft.com/office/powerpoint/2010/main" val="1666871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#11 </a:t>
            </a:r>
            <a:r>
              <a:rPr lang="en-US" sz="1200" kern="1200" dirty="0" err="1">
                <a:solidFill>
                  <a:schemeClr val="tx1"/>
                </a:solidFill>
                <a:effectLst/>
                <a:latin typeface="+mn-lt"/>
                <a:ea typeface="+mn-ea"/>
                <a:cs typeface="+mn-cs"/>
              </a:rPr>
              <a:t>Stuckie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Creatures like trees too, operators come across racoons, squirrels, and even a snake or two. However, some finds are just incredible.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Loggers cut off the top of a chestnut oak tree and they found a brown and white hunting dog!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About 60 years prior to harvest, the dog ran into a hole at the bottom of a tree and shimmied 28 feet up, probably chasing something. The poor dog was named </a:t>
            </a:r>
            <a:r>
              <a:rPr lang="en-US" sz="1200" kern="1200" dirty="0" err="1">
                <a:solidFill>
                  <a:schemeClr val="tx1"/>
                </a:solidFill>
                <a:effectLst/>
                <a:latin typeface="+mn-lt"/>
                <a:ea typeface="+mn-ea"/>
                <a:cs typeface="+mn-cs"/>
              </a:rPr>
              <a:t>Stuckie</a:t>
            </a:r>
            <a:r>
              <a:rPr lang="en-US" sz="1200" kern="1200" dirty="0">
                <a:solidFill>
                  <a:schemeClr val="tx1"/>
                </a:solidFill>
                <a:effectLst/>
                <a:latin typeface="+mn-lt"/>
                <a:ea typeface="+mn-ea"/>
                <a:cs typeface="+mn-cs"/>
              </a:rPr>
              <a:t> by the people who found him</a:t>
            </a:r>
            <a:r>
              <a:rPr lang="en-US" dirty="0">
                <a:effectLst/>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was </a:t>
            </a:r>
            <a:r>
              <a:rPr lang="en-US" sz="1200" kern="1200" dirty="0" err="1">
                <a:solidFill>
                  <a:schemeClr val="tx1"/>
                </a:solidFill>
                <a:effectLst/>
                <a:latin typeface="+mn-lt"/>
                <a:ea typeface="+mn-ea"/>
                <a:cs typeface="+mn-cs"/>
              </a:rPr>
              <a:t>Stuckie</a:t>
            </a:r>
            <a:r>
              <a:rPr lang="en-US" sz="1200" kern="1200" dirty="0">
                <a:solidFill>
                  <a:schemeClr val="tx1"/>
                </a:solidFill>
                <a:effectLst/>
                <a:latin typeface="+mn-lt"/>
                <a:ea typeface="+mn-ea"/>
                <a:cs typeface="+mn-cs"/>
              </a:rPr>
              <a:t> so well preserved? Chestnut oaks contain tannin, which is used to tan animal pelts and prevent decay. Tannin is a natural “desiccant,” or material that absorbs moisture and dries out its surroundings.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low-moisture environment stopped the microbial activity and immortalized poor </a:t>
            </a:r>
            <a:r>
              <a:rPr lang="en-US" sz="1200" kern="1200" dirty="0" err="1">
                <a:solidFill>
                  <a:schemeClr val="tx1"/>
                </a:solidFill>
                <a:effectLst/>
                <a:latin typeface="+mn-lt"/>
                <a:ea typeface="+mn-ea"/>
                <a:cs typeface="+mn-cs"/>
              </a:rPr>
              <a:t>Stuckie</a:t>
            </a:r>
            <a:r>
              <a:rPr lang="en-US" sz="1200" kern="1200" dirty="0">
                <a:solidFill>
                  <a:schemeClr val="tx1"/>
                </a:solidFill>
                <a:effectLst/>
                <a:latin typeface="+mn-lt"/>
                <a:ea typeface="+mn-ea"/>
                <a:cs typeface="+mn-cs"/>
              </a:rPr>
              <a:t>. You can go see “</a:t>
            </a:r>
            <a:r>
              <a:rPr lang="en-US" sz="1200" kern="1200" dirty="0" err="1">
                <a:solidFill>
                  <a:schemeClr val="tx1"/>
                </a:solidFill>
                <a:effectLst/>
                <a:latin typeface="+mn-lt"/>
                <a:ea typeface="+mn-ea"/>
                <a:cs typeface="+mn-cs"/>
              </a:rPr>
              <a:t>Stuckie</a:t>
            </a:r>
            <a:r>
              <a:rPr lang="en-US" sz="1200" kern="1200" dirty="0">
                <a:solidFill>
                  <a:schemeClr val="tx1"/>
                </a:solidFill>
                <a:effectLst/>
                <a:latin typeface="+mn-lt"/>
                <a:ea typeface="+mn-ea"/>
                <a:cs typeface="+mn-cs"/>
              </a:rPr>
              <a:t>” at the Southern Forest World Museum in Waycross, Georgia.</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11</a:t>
            </a:fld>
            <a:endParaRPr lang="en-US"/>
          </a:p>
        </p:txBody>
      </p:sp>
    </p:spTree>
    <p:extLst>
      <p:ext uri="{BB962C8B-B14F-4D97-AF65-F5344CB8AC3E}">
        <p14:creationId xmlns:p14="http://schemas.microsoft.com/office/powerpoint/2010/main" val="310899831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#12 Safety Glasses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As the chainsaw blade bites into the tree, bark, wood chips, and tiny bits of the metal blade explode into the air. The face and eyes are nice, soft targets for all this flying debris. While a faceguard with a mesh screen protects the face, it isn’t enough to protect eyes from injury. Neither are eyeglasses or sunglasses. Flying objects can shatter the lenses of regular eyewear, increasing the chances of eye injury.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Safety glasses or goggles with side protection or wrap-around lenses, deflect threats that come at the eyes from both the front and the side. There are safety glasses and goggles that fit over prescription eyewear. Alternatively,  safety eye wear can be made to a vision prescription, even for bifocals.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Whether prescription or off-the-shelf safety glasses are worn, select models that: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resist fogging up</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resist scratches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offer UV protection to minimize eye damage from UV light, and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have an ANSI/ISEA impact rating of Z87.1.</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Hand out safety glasses and ask them what the ANSI rating is.  There should be at least one set of eyeglasses that is not stamped with the proper ANSI rating.</a:t>
            </a: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BDA492DC-1975-D54A-8EFA-F49DD7212D4C}" type="slidenum">
              <a:rPr lang="en-US" smtClean="0"/>
              <a:t>12</a:t>
            </a:fld>
            <a:endParaRPr lang="en-US"/>
          </a:p>
        </p:txBody>
      </p:sp>
    </p:spTree>
    <p:extLst>
      <p:ext uri="{BB962C8B-B14F-4D97-AF65-F5344CB8AC3E}">
        <p14:creationId xmlns:p14="http://schemas.microsoft.com/office/powerpoint/2010/main" val="3075327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#13 Hearing is Important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Hearing is very important.  </a:t>
            </a:r>
          </a:p>
          <a:p>
            <a:r>
              <a:rPr lang="en-US" sz="1200" i="1" kern="1200" dirty="0">
                <a:solidFill>
                  <a:schemeClr val="tx1"/>
                </a:solidFill>
                <a:effectLst/>
                <a:latin typeface="+mn-lt"/>
                <a:ea typeface="+mn-ea"/>
                <a:cs typeface="+mn-cs"/>
              </a:rPr>
              <a:t>Read the slide.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These problems aren’t apparent in young people in their 20s, but become apparent as they age. How many of you have experienced some hearing loss? What are the signs that hearing is damaged?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(Wait for the audience to respond.  Possible answers: ringing in the ears, temporary deafness, get in the car the next day and the radio is too loud). </a:t>
            </a:r>
          </a:p>
          <a:p>
            <a:endParaRPr lang="en-US" sz="1200" i="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How loud does something need to be to cause noise induced hearing loss?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13</a:t>
            </a:fld>
            <a:endParaRPr lang="en-US"/>
          </a:p>
        </p:txBody>
      </p:sp>
    </p:spTree>
    <p:extLst>
      <p:ext uri="{BB962C8B-B14F-4D97-AF65-F5344CB8AC3E}">
        <p14:creationId xmlns:p14="http://schemas.microsoft.com/office/powerpoint/2010/main" val="2694695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#14 Noise Measurement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Loudness is only one factor contributing to noise induced hearing loss. Length of exposure and proximity to the noise are also factors. Sound is measured in decibels (dB). When exposed to noise at the 85dB level or above repeatedly or for long periods of time, hearing loss is likely.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many decibels of noise does a chainsaw produce? A new saw runs at about 100 dB and old one can be louder.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ANSI Regulations are clear,  “The employer </a:t>
            </a:r>
            <a:r>
              <a:rPr lang="en-US" sz="1200" b="1" kern="1200" dirty="0">
                <a:solidFill>
                  <a:schemeClr val="tx1"/>
                </a:solidFill>
                <a:effectLst/>
                <a:latin typeface="+mn-lt"/>
                <a:ea typeface="+mn-ea"/>
                <a:cs typeface="+mn-cs"/>
              </a:rPr>
              <a:t>shall </a:t>
            </a:r>
            <a:r>
              <a:rPr lang="en-US" sz="1200" kern="1200" dirty="0">
                <a:solidFill>
                  <a:schemeClr val="tx1"/>
                </a:solidFill>
                <a:effectLst/>
                <a:latin typeface="+mn-lt"/>
                <a:ea typeface="+mn-ea"/>
                <a:cs typeface="+mn-cs"/>
              </a:rPr>
              <a:t>(this means MUST) provide employees protection against the effects of noise exposure when sound levels exceed an 8-hour, time-weighted average of 85 decibels.”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14</a:t>
            </a:fld>
            <a:endParaRPr lang="en-US"/>
          </a:p>
        </p:txBody>
      </p:sp>
    </p:spTree>
    <p:extLst>
      <p:ext uri="{BB962C8B-B14F-4D97-AF65-F5344CB8AC3E}">
        <p14:creationId xmlns:p14="http://schemas.microsoft.com/office/powerpoint/2010/main" val="36621509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662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#15 NRR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Look for the NRR (Noise Reduction Rating) on ear protecting equipment. The NRR is a single number rating which is required by law on the label of each hearing protector sold. It states the noise reduction the device provides.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 NRR of 25 reduces noise levels by 25 </a:t>
            </a:r>
            <a:r>
              <a:rPr lang="en-US" sz="1200" kern="1200" dirty="0" err="1">
                <a:solidFill>
                  <a:schemeClr val="tx1"/>
                </a:solidFill>
                <a:effectLst/>
                <a:latin typeface="+mn-lt"/>
                <a:ea typeface="+mn-ea"/>
                <a:cs typeface="+mn-cs"/>
              </a:rPr>
              <a:t>dB.</a:t>
            </a:r>
            <a:r>
              <a:rPr lang="en-US" sz="1200" kern="1200" dirty="0">
                <a:solidFill>
                  <a:schemeClr val="tx1"/>
                </a:solidFill>
                <a:effectLst/>
                <a:latin typeface="+mn-lt"/>
                <a:ea typeface="+mn-ea"/>
                <a:cs typeface="+mn-cs"/>
              </a:rPr>
              <a:t> An NRR of 33 reduces noise levels by 33 </a:t>
            </a:r>
            <a:r>
              <a:rPr lang="en-US" sz="1200" kern="1200" dirty="0" err="1">
                <a:solidFill>
                  <a:schemeClr val="tx1"/>
                </a:solidFill>
                <a:effectLst/>
                <a:latin typeface="+mn-lt"/>
                <a:ea typeface="+mn-ea"/>
                <a:cs typeface="+mn-cs"/>
              </a:rPr>
              <a:t>dB.</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a:spcBef>
                <a:spcPct val="0"/>
              </a:spcBef>
            </a:pPr>
            <a:endParaRPr lang="en-US" dirty="0"/>
          </a:p>
        </p:txBody>
      </p:sp>
      <p:sp>
        <p:nvSpPr>
          <p:cNvPr id="26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F9AE45-6E13-47CF-9D5F-41349379E615}" type="slidenum">
              <a:rPr lang="en-US"/>
              <a:pPr/>
              <a:t>15</a:t>
            </a:fld>
            <a:endParaRPr lang="en-US"/>
          </a:p>
        </p:txBody>
      </p:sp>
    </p:spTree>
    <p:extLst>
      <p:ext uri="{BB962C8B-B14F-4D97-AF65-F5344CB8AC3E}">
        <p14:creationId xmlns:p14="http://schemas.microsoft.com/office/powerpoint/2010/main" val="8530208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kern="1200" dirty="0">
                <a:solidFill>
                  <a:schemeClr val="tx1"/>
                </a:solidFill>
                <a:effectLst/>
                <a:latin typeface="+mn-lt"/>
                <a:ea typeface="+mn-ea"/>
                <a:cs typeface="+mn-cs"/>
              </a:rPr>
              <a:t>#16 Where is the NRR?</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Use this slide to show them where the NRR is.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Pass out the hearing protection and ask participants to find the NRR.  There should be one device that is not labeled.  You should tell them not to use that one.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10DF211-86C6-4506-9CC9-F99907554FA5}" type="slidenum">
              <a:rPr lang="en-US" smtClean="0"/>
              <a:pPr/>
              <a:t>16</a:t>
            </a:fld>
            <a:endParaRPr lang="en-US"/>
          </a:p>
        </p:txBody>
      </p:sp>
    </p:spTree>
    <p:extLst>
      <p:ext uri="{BB962C8B-B14F-4D97-AF65-F5344CB8AC3E}">
        <p14:creationId xmlns:p14="http://schemas.microsoft.com/office/powerpoint/2010/main" val="6966791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sz="1200" kern="1200" dirty="0">
                <a:solidFill>
                  <a:schemeClr val="tx1"/>
                </a:solidFill>
                <a:effectLst/>
                <a:latin typeface="+mn-lt"/>
                <a:ea typeface="+mn-ea"/>
                <a:cs typeface="+mn-cs"/>
              </a:rPr>
              <a:t>#17 Don’t Overprotect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important not to block out all the sound.  There are some sounds that must be heard.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Ask the group what they need to hear? (e.g. tree cracking, co-workers, road traffic.)</a:t>
            </a:r>
          </a:p>
          <a:p>
            <a:pPr>
              <a:spcBef>
                <a:spcPct val="0"/>
              </a:spcBef>
            </a:pPr>
            <a:endParaRPr lang="en-US" dirty="0"/>
          </a:p>
          <a:p>
            <a:pPr>
              <a:spcBef>
                <a:spcPct val="0"/>
              </a:spcBef>
            </a:pPr>
            <a:endParaRPr lang="en-US" dirty="0"/>
          </a:p>
        </p:txBody>
      </p:sp>
      <p:sp>
        <p:nvSpPr>
          <p:cNvPr id="27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002231-B501-4A31-80C6-BD2002C70F12}" type="slidenum">
              <a:rPr lang="en-US"/>
              <a:pPr/>
              <a:t>17</a:t>
            </a:fld>
            <a:endParaRPr lang="en-US"/>
          </a:p>
        </p:txBody>
      </p:sp>
    </p:spTree>
    <p:extLst>
      <p:ext uri="{BB962C8B-B14F-4D97-AF65-F5344CB8AC3E}">
        <p14:creationId xmlns:p14="http://schemas.microsoft.com/office/powerpoint/2010/main" val="2633830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br>
              <a:rPr lang="en-US" dirty="0"/>
            </a:br>
            <a:r>
              <a:rPr lang="en-US" sz="1200" kern="1200" dirty="0">
                <a:solidFill>
                  <a:schemeClr val="tx1"/>
                </a:solidFill>
                <a:effectLst/>
                <a:latin typeface="+mn-lt"/>
                <a:ea typeface="+mn-ea"/>
                <a:cs typeface="+mn-cs"/>
              </a:rPr>
              <a:t># 18 Chaps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Moving on down, let’s look at protection for the body.</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CDC reports, “Each year, approximately 36,000 people are treated in hospital emergency departments for injuries from using chainsaws.” Saw cuts are ugly cuts.  The most common place for cuts is on the left hand.  Do you know why? (One handing the saw and feed brush into it with the left hand).  Good technique will protect from that accident.  The second most common area for a saw cut is the left leg. Why? (You get tired and the saw tends to rest there.)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only one article of PPE that protects from cuts.  That is the chaps or chainsaw pants.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Fasten all the buckles on chaps and keep them snug. They should cover the full length of the thigh to two inches below the top of the boot. </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Have someone demonstrate putting on chaps.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a saw is used daily, it is wise to invest in safety pants. They look good, fit well, and they are always on. They cost a bit more, but the added comfort makes them worth it.</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Pass around the pants.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18</a:t>
            </a:fld>
            <a:endParaRPr lang="en-US"/>
          </a:p>
        </p:txBody>
      </p:sp>
    </p:spTree>
    <p:extLst>
      <p:ext uri="{BB962C8B-B14F-4D97-AF65-F5344CB8AC3E}">
        <p14:creationId xmlns:p14="http://schemas.microsoft.com/office/powerpoint/2010/main" val="2495080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#19. Don’t try this at home!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Pavel is going to show us why safety chaps and pants are a good investment. </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/r5VSivQe760</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Read and understand the manufacturer’s care and use instructions. Chaps and pants must be washed. They aren’t effective dirty. Some are machine washable in cold water, but they don’t like the dryer or chlorine bleach. Read the care guidelines and follow them.</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saw chaps/pants are cut, they must replace them. One cut, you chuck!</a:t>
            </a:r>
          </a:p>
          <a:p>
            <a:endParaRPr lang="en-US" sz="1200" kern="1200" dirty="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i="1" kern="1200" dirty="0">
                <a:solidFill>
                  <a:schemeClr val="tx1"/>
                </a:solidFill>
                <a:effectLst/>
                <a:latin typeface="+mn-lt"/>
                <a:ea typeface="+mn-ea"/>
                <a:cs typeface="+mn-cs"/>
              </a:rPr>
              <a:t>Pass out the cut chaps so they can see the fibers.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Always keep chaps/pants on when using a saw. They are worthless in the truck.</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19</a:t>
            </a:fld>
            <a:endParaRPr lang="en-US"/>
          </a:p>
        </p:txBody>
      </p:sp>
    </p:spTree>
    <p:extLst>
      <p:ext uri="{BB962C8B-B14F-4D97-AF65-F5344CB8AC3E}">
        <p14:creationId xmlns:p14="http://schemas.microsoft.com/office/powerpoint/2010/main" val="1775684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#2 Sister Margaret Ann Video</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youtu.be</a:t>
            </a:r>
            <a:r>
              <a:rPr lang="en-US" sz="1200" kern="1200" dirty="0">
                <a:solidFill>
                  <a:schemeClr val="tx1"/>
                </a:solidFill>
                <a:effectLst/>
                <a:latin typeface="+mn-lt"/>
                <a:ea typeface="+mn-ea"/>
                <a:cs typeface="+mn-cs"/>
              </a:rPr>
              <a:t>/e-ozLCZT4wg</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When disasters happen, it’s natural to want to help out. Let’s watch as Sister Margaret Ann jumps right in to help clean up after a storm.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Show the video.</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Show the video.</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can probably agree with Sister Margaret Ann, that lending a hand is a good habit. But one of the first rules of emergency response is to make sure you don’t become another victim in need of help.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risks do you noticed in the video? (No PPE for chainsaw user; bad positioning -cutting below knees without kneeling; clothing that can get caught in the saw; in the road with no traffic control or barriers, Poison ivy, insects, abrasions . . .) What is her plan? She appears to be making random cuts with no plan.</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a:t>
            </a:fld>
            <a:endParaRPr lang="en-US"/>
          </a:p>
        </p:txBody>
      </p:sp>
    </p:spTree>
    <p:extLst>
      <p:ext uri="{BB962C8B-B14F-4D97-AF65-F5344CB8AC3E}">
        <p14:creationId xmlns:p14="http://schemas.microsoft.com/office/powerpoint/2010/main" val="524448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#20 Gloves and Boots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are some characteristics of a good pair of gloves?</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Gel padding in the palms to reduce vibration.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Lined with cut-resistant DuPont Kevlar fiber to prevent minor cuts. They should be rated at Level 3 for cut resistance. (ANSI/ISEA 105-2005 Standard).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Snug fit. Get the right size to fit your hands.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Non-slip with breathable Spandex with goatskin or other materials that provide good control for your fingers and palms. Make sure the top of the glove is well made.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Wrist closure with Velcro keeps debris out and doesn’t  get  caught in things like chippers, saw tips, or sticks (no cuffs).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Machine washable if possible.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What are characteristics of a good boot?</a:t>
            </a:r>
          </a:p>
          <a:p>
            <a:endParaRPr lang="en-US"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Correctly fitted to the size of your foot.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Lined with DuPont Kevlar for chain cut resistance.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High abrasion resistance.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Steel shank for support.</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Moisture repellent upper.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Pillow cushion inserts.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Steel, titanium or plastic toed boots. Titanium and plastic toed boots reduce the overall weight of the boot.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20</a:t>
            </a:fld>
            <a:endParaRPr lang="en-US"/>
          </a:p>
        </p:txBody>
      </p:sp>
    </p:spTree>
    <p:extLst>
      <p:ext uri="{BB962C8B-B14F-4D97-AF65-F5344CB8AC3E}">
        <p14:creationId xmlns:p14="http://schemas.microsoft.com/office/powerpoint/2010/main" val="153529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#21 Vests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 high visibility safety vest is necessary near traffic and wise when out in the woods.</a:t>
            </a:r>
          </a:p>
          <a:p>
            <a:r>
              <a:rPr lang="en-US" sz="1200" i="1" kern="1200" dirty="0">
                <a:solidFill>
                  <a:schemeClr val="tx1"/>
                </a:solidFill>
                <a:effectLst/>
                <a:latin typeface="+mn-lt"/>
                <a:ea typeface="+mn-ea"/>
                <a:cs typeface="+mn-cs"/>
              </a:rPr>
              <a:t>Show them the demonstration vests and note the pull apart vest could be good when working around chippers.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21</a:t>
            </a:fld>
            <a:endParaRPr lang="en-US"/>
          </a:p>
        </p:txBody>
      </p:sp>
    </p:spTree>
    <p:extLst>
      <p:ext uri="{BB962C8B-B14F-4D97-AF65-F5344CB8AC3E}">
        <p14:creationId xmlns:p14="http://schemas.microsoft.com/office/powerpoint/2010/main" val="34187512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#22 Insect Pests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These pests are always out there, but they may be in places you don’t expect to see them after flooding.</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22</a:t>
            </a:fld>
            <a:endParaRPr lang="en-US"/>
          </a:p>
        </p:txBody>
      </p:sp>
    </p:spTree>
    <p:extLst>
      <p:ext uri="{BB962C8B-B14F-4D97-AF65-F5344CB8AC3E}">
        <p14:creationId xmlns:p14="http://schemas.microsoft.com/office/powerpoint/2010/main" val="31631947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#23 Chiggers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Chiggers (red bugs) are baby mites. They normally feed on snakes and lizards; they cannot survive on humans. Unfortunately, their salivary secretions cause severe reactions by the human immune system, leaving us itching for a week afterward. (Meanwhile, the chigger has died within hours of attaching to us.) Contrary to folklore, chiggers do not burrow into human skin. By the time itching starts, the larval mite has died and fallen off, so treatment from this point on is treating the symptoms.  (Once the chigger has injected its salivary secretions, it is all over but the scratching.)</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23</a:t>
            </a:fld>
            <a:endParaRPr lang="en-US"/>
          </a:p>
        </p:txBody>
      </p:sp>
    </p:spTree>
    <p:extLst>
      <p:ext uri="{BB962C8B-B14F-4D97-AF65-F5344CB8AC3E}">
        <p14:creationId xmlns:p14="http://schemas.microsoft.com/office/powerpoint/2010/main" val="18202844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#24 Ticks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Adult Tick (Left) and Seed ticks (right).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Remove ticks by grasping them with tweezers and pulling straight out. No need for any of those other tick removal gimmicks. Use tweezers to help insure removal.</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 aware of the symptoms of tick-borne illness.  The Center for Disease Control and Prevention (CDC) reported an increase in the number of annual reports of tick-borne bacterial and protozoan diseases. There were less than 22,000 in 2004. In 2016 there were over 48,000.  Lyme disease accounted for 82% of all tick-borne disease reported.   Scarier yet, the CDC suspects that the number of cases was substantially underreported.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CDC says the most common symptoms of tick-related illnesses are: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Fever/chills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Aches and pains</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Rash</a:t>
            </a:r>
          </a:p>
          <a:p>
            <a:pPr marL="171450" lvl="0" indent="-171450">
              <a:buFont typeface="Arial" panose="020B0604020202020204" pitchFamily="34" charset="0"/>
              <a:buChar char="•"/>
            </a:pPr>
            <a:r>
              <a:rPr lang="en-US" sz="1200" u="sng" kern="1200" dirty="0">
                <a:solidFill>
                  <a:schemeClr val="tx1"/>
                </a:solidFill>
                <a:effectLst/>
                <a:latin typeface="+mn-lt"/>
                <a:ea typeface="+mn-ea"/>
                <a:cs typeface="+mn-cs"/>
              </a:rPr>
              <a:t>Other symptoms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Go see you’re your doctor promptly if you experience these symptoms.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24</a:t>
            </a:fld>
            <a:endParaRPr lang="en-US"/>
          </a:p>
        </p:txBody>
      </p:sp>
    </p:spTree>
    <p:extLst>
      <p:ext uri="{BB962C8B-B14F-4D97-AF65-F5344CB8AC3E}">
        <p14:creationId xmlns:p14="http://schemas.microsoft.com/office/powerpoint/2010/main" val="1423507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#25 Permethrin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Products containing Permethrin (often sold under the trade name </a:t>
            </a:r>
            <a:r>
              <a:rPr lang="en-US" sz="1200" kern="1200" dirty="0" err="1">
                <a:solidFill>
                  <a:schemeClr val="tx1"/>
                </a:solidFill>
                <a:effectLst/>
                <a:latin typeface="+mn-lt"/>
                <a:ea typeface="+mn-ea"/>
                <a:cs typeface="+mn-cs"/>
              </a:rPr>
              <a:t>Permanone</a:t>
            </a:r>
            <a:r>
              <a:rPr lang="en-US" sz="1200" kern="1200" dirty="0">
                <a:solidFill>
                  <a:schemeClr val="tx1"/>
                </a:solidFill>
                <a:effectLst/>
                <a:latin typeface="+mn-lt"/>
                <a:ea typeface="+mn-ea"/>
                <a:cs typeface="+mn-cs"/>
              </a:rPr>
              <a:t>® ) can help keep chiggers and ticks off you. Spray your pants legs and socks with products containing permethrin. </a:t>
            </a:r>
          </a:p>
          <a:p>
            <a:r>
              <a:rPr lang="en-US"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25</a:t>
            </a:fld>
            <a:endParaRPr lang="en-US"/>
          </a:p>
        </p:txBody>
      </p:sp>
    </p:spTree>
    <p:extLst>
      <p:ext uri="{BB962C8B-B14F-4D97-AF65-F5344CB8AC3E}">
        <p14:creationId xmlns:p14="http://schemas.microsoft.com/office/powerpoint/2010/main" val="3817636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#26 Mosquitoes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Female mosquitoes feed on blood and can transmit diseases. . There may be more mosquitoes after heavy rains and flooding because there is more standing water in which they can breed. DEET containing products are effective repellants.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Permethrin works too.</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DEET can go your skin, Permethrin goes on your clothes.</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26</a:t>
            </a:fld>
            <a:endParaRPr lang="en-US"/>
          </a:p>
        </p:txBody>
      </p:sp>
    </p:spTree>
    <p:extLst>
      <p:ext uri="{BB962C8B-B14F-4D97-AF65-F5344CB8AC3E}">
        <p14:creationId xmlns:p14="http://schemas.microsoft.com/office/powerpoint/2010/main" val="3427533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#27 Fire Ants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Fire ants, known for their aggressive behavior and painful stings, are an invasive species. They are known for being rugged survivors. In fact, they are especially adept at surviving floods They band together to create "rafts" that float until the waters recede and they can rebuild their colony.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raft exterior is largely composed of workers, who protect the core of the ant colony on the interior: eggs, larvae, and the queen.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27</a:t>
            </a:fld>
            <a:endParaRPr lang="en-US"/>
          </a:p>
        </p:txBody>
      </p:sp>
    </p:spTree>
    <p:extLst>
      <p:ext uri="{BB962C8B-B14F-4D97-AF65-F5344CB8AC3E}">
        <p14:creationId xmlns:p14="http://schemas.microsoft.com/office/powerpoint/2010/main" val="1119055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#28 Rafting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soon as the raft touches something solid, which might be a boat or a person's skin, the ants will immediately latch 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they latch on to you, rub them off immediately. Don’t try to submerge them, they will just cling to the skin.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Ant rafts tend to look like regular debris when they are floating in the water. It isn't until you get right up to one that you can see that the cluster is alive.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 wary of fire ant colonies after the waters recede, as fire ants tend to build their colony back up wherever their rafts land. There could be new colonies in unsuspected areas, including playgrounds, backyards, or parks.</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28</a:t>
            </a:fld>
            <a:endParaRPr lang="en-US"/>
          </a:p>
        </p:txBody>
      </p:sp>
    </p:spTree>
    <p:extLst>
      <p:ext uri="{BB962C8B-B14F-4D97-AF65-F5344CB8AC3E}">
        <p14:creationId xmlns:p14="http://schemas.microsoft.com/office/powerpoint/2010/main" val="14236761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#29 Five Essential Safety Features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Before using a saw, look for these five essential safety features.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THROTTLE LOCK: </a:t>
            </a:r>
            <a:r>
              <a:rPr lang="en-US" sz="1200" kern="1200" dirty="0">
                <a:solidFill>
                  <a:schemeClr val="tx1"/>
                </a:solidFill>
                <a:effectLst/>
                <a:latin typeface="+mn-lt"/>
                <a:ea typeface="+mn-ea"/>
                <a:cs typeface="+mn-cs"/>
              </a:rPr>
              <a:t>The throttle lock is designed to prevent accidental throttle advance. The throttle will only work if the lock is pressed in, i.e. the saw’s rear handle is held with a firm grip while accelerating.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RIGHT-HAND GUARD: </a:t>
            </a:r>
            <a:r>
              <a:rPr lang="en-US" sz="1200" kern="1200" dirty="0">
                <a:solidFill>
                  <a:schemeClr val="tx1"/>
                </a:solidFill>
                <a:effectLst/>
                <a:latin typeface="+mn-lt"/>
                <a:ea typeface="+mn-ea"/>
                <a:cs typeface="+mn-cs"/>
              </a:rPr>
              <a:t>The right-hand guard is designed to protect the user’s hand if the chain should break or derail.</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CHAIN BRAKE: </a:t>
            </a:r>
            <a:r>
              <a:rPr lang="en-US" sz="1200" kern="1200" dirty="0">
                <a:solidFill>
                  <a:schemeClr val="tx1"/>
                </a:solidFill>
                <a:effectLst/>
                <a:latin typeface="+mn-lt"/>
                <a:ea typeface="+mn-ea"/>
                <a:cs typeface="+mn-cs"/>
              </a:rPr>
              <a:t>The chain brake stops the rotation of the chain.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chain brake is designed to be activated in two ways: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n-US" sz="1200" kern="1200" dirty="0">
                <a:solidFill>
                  <a:schemeClr val="tx1"/>
                </a:solidFill>
                <a:effectLst/>
                <a:latin typeface="+mn-lt"/>
                <a:ea typeface="+mn-ea"/>
                <a:cs typeface="+mn-cs"/>
              </a:rPr>
              <a:t>If the left wrist forces the kickback guard forward, the chain brake will activate. </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Following kickback the chain brake will trigger from the inertial forces generated.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Anytime more than two steps are taken during cutting, push the chain brake forward with the back of the hand to engage the chain brake. Engage the break when the saw is set down.  Never use the right hand to engage the chain break.</a:t>
            </a:r>
          </a:p>
          <a:p>
            <a:endParaRPr lang="en-US" sz="1200" b="1"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29</a:t>
            </a:fld>
            <a:endParaRPr lang="en-US"/>
          </a:p>
        </p:txBody>
      </p:sp>
    </p:spTree>
    <p:extLst>
      <p:ext uri="{BB962C8B-B14F-4D97-AF65-F5344CB8AC3E}">
        <p14:creationId xmlns:p14="http://schemas.microsoft.com/office/powerpoint/2010/main" val="3681835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 TCI Stats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Tree Care Industry Association reported 153 Occupational Accidents in 2016 and 129 in 2017. Chainsaw cuts fall under Struck-by.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youngest victim TCIA recorded was 18, the oldest was 70. The median age of the victim (all incidents) was 39 in 2016 and 43 in 2017. This relatively high median age suggests that complacency rather than ignorance plays a significant role in these incidents.</a:t>
            </a:r>
          </a:p>
          <a:p>
            <a:r>
              <a:rPr lang="en-US" sz="1200" kern="1200" dirty="0">
                <a:solidFill>
                  <a:schemeClr val="tx1"/>
                </a:solidFill>
                <a:effectLst/>
                <a:latin typeface="+mn-lt"/>
                <a:ea typeface="+mn-ea"/>
                <a:cs typeface="+mn-cs"/>
              </a:rPr>
              <a:t>In support of this claim:</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typical fall victim was unsecured.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typical struck-by victim failed to clear the drop zone.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typical electrocution victim violated MAD (Minimum Approach Distance) and made contact through a conductive tool/object.</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a:t>
            </a:fld>
            <a:endParaRPr lang="en-US"/>
          </a:p>
        </p:txBody>
      </p:sp>
    </p:spTree>
    <p:extLst>
      <p:ext uri="{BB962C8B-B14F-4D97-AF65-F5344CB8AC3E}">
        <p14:creationId xmlns:p14="http://schemas.microsoft.com/office/powerpoint/2010/main" val="26494135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#30 Saw Safety Features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SPARK ARRESTOR</a:t>
            </a:r>
            <a:r>
              <a:rPr lang="en-US" sz="1200" kern="1200" dirty="0">
                <a:solidFill>
                  <a:schemeClr val="tx1"/>
                </a:solidFill>
                <a:effectLst/>
                <a:latin typeface="+mn-lt"/>
                <a:ea typeface="+mn-ea"/>
                <a:cs typeface="+mn-cs"/>
              </a:rPr>
              <a:t>:  Every chainsaw has the potential to start a wildfire. Exhaust gases from the combustion chamber of the chainsaw and hot carbon can be ejected through the exhaust port of the engine</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as sparks.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muffler is where the buck stops.  Chainsaw engineers have added spark arrestors to mufflers to prevent sparks from leaving the muffler. These tiny screens can get clogged up with carbon and must be cleaned occasionally. </a:t>
            </a:r>
          </a:p>
          <a:p>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CHAIN CATCHER: </a:t>
            </a:r>
            <a:r>
              <a:rPr lang="en-US" sz="1200" kern="1200" dirty="0">
                <a:solidFill>
                  <a:schemeClr val="tx1"/>
                </a:solidFill>
                <a:effectLst/>
                <a:latin typeface="+mn-lt"/>
                <a:ea typeface="+mn-ea"/>
                <a:cs typeface="+mn-cs"/>
              </a:rPr>
              <a:t>The chain catcher is designed to catch the chain if the chain should break or derail. It is easy to overlook because it is on the bottom of the saw. They break off but can easily be replaced at the saw shop.</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30</a:t>
            </a:fld>
            <a:endParaRPr lang="en-US"/>
          </a:p>
        </p:txBody>
      </p:sp>
    </p:spTree>
    <p:extLst>
      <p:ext uri="{BB962C8B-B14F-4D97-AF65-F5344CB8AC3E}">
        <p14:creationId xmlns:p14="http://schemas.microsoft.com/office/powerpoint/2010/main" val="21113171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#31 Safe Carry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 are lots of ways to carry a saw, but there is only one safe way.  </a:t>
            </a:r>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31</a:t>
            </a:fld>
            <a:endParaRPr lang="en-US"/>
          </a:p>
        </p:txBody>
      </p:sp>
    </p:spTree>
    <p:extLst>
      <p:ext uri="{BB962C8B-B14F-4D97-AF65-F5344CB8AC3E}">
        <p14:creationId xmlns:p14="http://schemas.microsoft.com/office/powerpoint/2010/main" val="1985838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#32 Safe Carry</a:t>
            </a:r>
          </a:p>
          <a:p>
            <a:r>
              <a:rPr lang="en-US"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Always carry the chainsaw with the bar pointed behind you.  If the saw has been running it is important to make sure the muffler side is away from the body.  Always shut the chainsaw off before transporting.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example of safe carrying technique: Saw powered off, bar behind.</a:t>
            </a:r>
            <a:r>
              <a:rPr lang="en-US" dirty="0">
                <a:effectLst/>
              </a:rPr>
              <a:t> </a:t>
            </a:r>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32</a:t>
            </a:fld>
            <a:endParaRPr lang="en-US"/>
          </a:p>
        </p:txBody>
      </p:sp>
    </p:spTree>
    <p:extLst>
      <p:ext uri="{BB962C8B-B14F-4D97-AF65-F5344CB8AC3E}">
        <p14:creationId xmlns:p14="http://schemas.microsoft.com/office/powerpoint/2010/main" val="153778291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#33 Electricity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Tree work hazards increase significantly during or after a storm. Many of the tools relied on to help protect from electrical hazards such as pole pruners, saws, and aerial lifts lose their capacity to insulate when wet. The trees are also much more conductive when they are wet. Strong winds can push treetops into contact with conductors and make controlling cut limbs and tops extremely difficult even with rigging. Tree workers must exercise extreme caution and judgment in these situations and, when warranted, delay the work until the weather improves.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Line clearance is </a:t>
            </a:r>
            <a:r>
              <a:rPr lang="en-US" sz="1200" b="1" kern="1200" dirty="0">
                <a:solidFill>
                  <a:schemeClr val="tx1"/>
                </a:solidFill>
                <a:effectLst/>
                <a:latin typeface="+mn-lt"/>
                <a:ea typeface="+mn-ea"/>
                <a:cs typeface="+mn-cs"/>
              </a:rPr>
              <a:t>pruning</a:t>
            </a:r>
            <a:r>
              <a:rPr lang="en-US" sz="1200" kern="1200" dirty="0">
                <a:solidFill>
                  <a:schemeClr val="tx1"/>
                </a:solidFill>
                <a:effectLst/>
                <a:latin typeface="+mn-lt"/>
                <a:ea typeface="+mn-ea"/>
                <a:cs typeface="+mn-cs"/>
              </a:rPr>
              <a:t>, trimming, repairing, maintaining, removing, or </a:t>
            </a:r>
            <a:r>
              <a:rPr lang="en-US" sz="1200" b="1" kern="1200" dirty="0">
                <a:solidFill>
                  <a:schemeClr val="tx1"/>
                </a:solidFill>
                <a:effectLst/>
                <a:latin typeface="+mn-lt"/>
                <a:ea typeface="+mn-ea"/>
                <a:cs typeface="+mn-cs"/>
              </a:rPr>
              <a:t>clearing </a:t>
            </a:r>
            <a:r>
              <a:rPr lang="en-US" sz="1200" kern="1200" dirty="0">
                <a:solidFill>
                  <a:schemeClr val="tx1"/>
                </a:solidFill>
                <a:effectLst/>
                <a:latin typeface="+mn-lt"/>
                <a:ea typeface="+mn-ea"/>
                <a:cs typeface="+mn-cs"/>
              </a:rPr>
              <a:t>of </a:t>
            </a:r>
            <a:r>
              <a:rPr lang="en-US" sz="1200" b="1" kern="1200" dirty="0">
                <a:solidFill>
                  <a:schemeClr val="tx1"/>
                </a:solidFill>
                <a:effectLst/>
                <a:latin typeface="+mn-lt"/>
                <a:ea typeface="+mn-ea"/>
                <a:cs typeface="+mn-cs"/>
              </a:rPr>
              <a:t>trees </a:t>
            </a:r>
            <a:r>
              <a:rPr lang="en-US" sz="1200" kern="1200" dirty="0">
                <a:solidFill>
                  <a:schemeClr val="tx1"/>
                </a:solidFill>
                <a:effectLst/>
                <a:latin typeface="+mn-lt"/>
                <a:ea typeface="+mn-ea"/>
                <a:cs typeface="+mn-cs"/>
              </a:rPr>
              <a:t>or the cutting of brush that is near (within 10 feet of) energized power </a:t>
            </a:r>
            <a:r>
              <a:rPr lang="en-US" sz="1200" b="1" kern="1200" dirty="0">
                <a:solidFill>
                  <a:schemeClr val="tx1"/>
                </a:solidFill>
                <a:effectLst/>
                <a:latin typeface="+mn-lt"/>
                <a:ea typeface="+mn-ea"/>
                <a:cs typeface="+mn-cs"/>
              </a:rPr>
              <a:t>lines</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Treat all downed lines as energized.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Since even a streetlamp circuit or phone line can be energized with enough voltage to kill, almost all tree workers in the field have at least some exposure to this hazard. In fact, workers don’t even have to touch a wire to be electrocuted – about half of all electrocution fatalities are the result of indirect contact.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Keep in mind that electricity from a downed line away from you may reach the worksite through other conductors such as chain link fences, metal curbing, or even “harmless” phone or cable lines.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Even the ground under your feet can even conduct electricity, given the right soil conditions and voltage.</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33</a:t>
            </a:fld>
            <a:endParaRPr lang="en-US"/>
          </a:p>
        </p:txBody>
      </p:sp>
    </p:spTree>
    <p:extLst>
      <p:ext uri="{BB962C8B-B14F-4D97-AF65-F5344CB8AC3E}">
        <p14:creationId xmlns:p14="http://schemas.microsoft.com/office/powerpoint/2010/main" val="13520567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#34 Electricity Warning</a:t>
            </a:r>
          </a:p>
          <a:p>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Read the slide. Restate the slide.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Keep in mind that electricity from a downed line away from you may reach the worksite through other conductors such as chain link fences, metal curbing, or even “harmless” phone or cable lines.</a:t>
            </a:r>
          </a:p>
          <a:p>
            <a:endParaRPr lang="en-US" dirty="0"/>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34</a:t>
            </a:fld>
            <a:endParaRPr lang="en-US"/>
          </a:p>
        </p:txBody>
      </p:sp>
    </p:spTree>
    <p:extLst>
      <p:ext uri="{BB962C8B-B14F-4D97-AF65-F5344CB8AC3E}">
        <p14:creationId xmlns:p14="http://schemas.microsoft.com/office/powerpoint/2010/main" val="13177819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#35 Generator Danger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In addition, homeowners using incorrectly set-up generators can cause “back feed” into their house drop, which in turn is “pumped up” in volume by transformers, reenergizing lines the tree crew may have “known” to be dead.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If you hear a generator operating or notice lights on at one residence in an otherwise blacked out area, consider all conductors to be energized.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again, do not begin working until the utility company has cleared  all downed lines as dead.</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35</a:t>
            </a:fld>
            <a:endParaRPr lang="en-US"/>
          </a:p>
        </p:txBody>
      </p:sp>
    </p:spTree>
    <p:extLst>
      <p:ext uri="{BB962C8B-B14F-4D97-AF65-F5344CB8AC3E}">
        <p14:creationId xmlns:p14="http://schemas.microsoft.com/office/powerpoint/2010/main" val="31790576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#36 Remove Tripping Hazards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Clear out small debris before beginning work on a tree. This will help the operator get a better look at the tree and reduce tripping hazards.  Continue removing debris throughout the operation.  This is the best way to avoid tripping hazards.</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36</a:t>
            </a:fld>
            <a:endParaRPr lang="en-US"/>
          </a:p>
        </p:txBody>
      </p:sp>
    </p:spTree>
    <p:extLst>
      <p:ext uri="{BB962C8B-B14F-4D97-AF65-F5344CB8AC3E}">
        <p14:creationId xmlns:p14="http://schemas.microsoft.com/office/powerpoint/2010/main" val="24045018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#37 Safe Start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Drop-starting a chainsaw is prohibited.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Prior to starting make sure to check controls, chain tension, bolts and handles. Do not start a saw within 10’ of fuel.  Engage the chain brake and place the saw on flat ground or another firm surface, place the RIGHT boot toe in the handle or knee on top to stabilize before pulling the cord.  The LEFT hand should be firmly around the handle with the elbow locked.  When starting on the ground make sure the bar is not in contact with the ground or any objects.   If ground starting is not possible due to debris or other obstructions, then a standing or pinch start can be done.  Standing on firm ground with rear handle between the legs the LEFT hand around the front handle with the elbow in a locked position.</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37</a:t>
            </a:fld>
            <a:endParaRPr lang="en-US"/>
          </a:p>
        </p:txBody>
      </p:sp>
    </p:spTree>
    <p:extLst>
      <p:ext uri="{BB962C8B-B14F-4D97-AF65-F5344CB8AC3E}">
        <p14:creationId xmlns:p14="http://schemas.microsoft.com/office/powerpoint/2010/main" val="2528505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#38 Final Comments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Read this slide.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38</a:t>
            </a:fld>
            <a:endParaRPr lang="en-US"/>
          </a:p>
        </p:txBody>
      </p:sp>
    </p:spTree>
    <p:extLst>
      <p:ext uri="{BB962C8B-B14F-4D97-AF65-F5344CB8AC3E}">
        <p14:creationId xmlns:p14="http://schemas.microsoft.com/office/powerpoint/2010/main" val="27055655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#39 Any Questions?</a:t>
            </a:r>
          </a:p>
        </p:txBody>
      </p:sp>
      <p:sp>
        <p:nvSpPr>
          <p:cNvPr id="4" name="Slide Number Placeholder 3"/>
          <p:cNvSpPr>
            <a:spLocks noGrp="1"/>
          </p:cNvSpPr>
          <p:nvPr>
            <p:ph type="sldNum" sz="quarter" idx="5"/>
          </p:nvPr>
        </p:nvSpPr>
        <p:spPr/>
        <p:txBody>
          <a:bodyPr/>
          <a:lstStyle/>
          <a:p>
            <a:fld id="{BDA492DC-1975-D54A-8EFA-F49DD7212D4C}" type="slidenum">
              <a:rPr lang="en-US" smtClean="0"/>
              <a:t>39</a:t>
            </a:fld>
            <a:endParaRPr lang="en-US"/>
          </a:p>
        </p:txBody>
      </p:sp>
    </p:spTree>
    <p:extLst>
      <p:ext uri="{BB962C8B-B14F-4D97-AF65-F5344CB8AC3E}">
        <p14:creationId xmlns:p14="http://schemas.microsoft.com/office/powerpoint/2010/main" val="8463136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#4 Safety Basics</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Read slide</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4</a:t>
            </a:fld>
            <a:endParaRPr lang="en-US"/>
          </a:p>
        </p:txBody>
      </p:sp>
    </p:spTree>
    <p:extLst>
      <p:ext uri="{BB962C8B-B14F-4D97-AF65-F5344CB8AC3E}">
        <p14:creationId xmlns:p14="http://schemas.microsoft.com/office/powerpoint/2010/main" val="2074118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baseline="0" dirty="0"/>
          </a:p>
          <a:p>
            <a:r>
              <a:rPr lang="en-US" sz="1200" kern="1200" dirty="0">
                <a:solidFill>
                  <a:schemeClr val="tx1"/>
                </a:solidFill>
                <a:effectLst/>
                <a:latin typeface="+mn-lt"/>
                <a:ea typeface="+mn-ea"/>
                <a:cs typeface="+mn-cs"/>
              </a:rPr>
              <a:t>#5 PPE Complaints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Many people don’t like PPE.</a:t>
            </a:r>
          </a:p>
          <a:p>
            <a:r>
              <a:rPr lang="en-US" sz="1200" i="1" kern="1200" dirty="0">
                <a:solidFill>
                  <a:schemeClr val="tx1"/>
                </a:solidFill>
                <a:effectLst/>
                <a:latin typeface="+mn-lt"/>
                <a:ea typeface="+mn-ea"/>
                <a:cs typeface="+mn-cs"/>
              </a:rPr>
              <a:t>Read slide and respond to each point with these points.</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If it is uncomfortable, get PPE that is comfortable.  Get the appropriate size, better fit or flexibility, or a different design to work better with other PPE components.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PPE is necessary. The chain moves at 68 miles per hour or 88 feet per second.  At full speed, 600 teeth pass a given point per second.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Yes, it can be hot.  It is always hot in the summer, period. Stay hydrated and take cooling off breaks.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look foolish without it. Be safe, look professional, and set a good example with it. Wear PPE.</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DA492DC-1975-D54A-8EFA-F49DD7212D4C}" type="slidenum">
              <a:rPr lang="en-US" smtClean="0"/>
              <a:t>5</a:t>
            </a:fld>
            <a:endParaRPr lang="en-US"/>
          </a:p>
        </p:txBody>
      </p:sp>
    </p:spTree>
    <p:extLst>
      <p:ext uri="{BB962C8B-B14F-4D97-AF65-F5344CB8AC3E}">
        <p14:creationId xmlns:p14="http://schemas.microsoft.com/office/powerpoint/2010/main" val="157014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#6 Required PPE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is the required PPE for chainsaw use. If you are an employee, your employer shall provide you with this.  “Shall” is the word used in ANSI Z133.  When ANSI Z133 says “shall,” it means “MUST.”</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6</a:t>
            </a:fld>
            <a:endParaRPr lang="en-US"/>
          </a:p>
        </p:txBody>
      </p:sp>
    </p:spTree>
    <p:extLst>
      <p:ext uri="{BB962C8B-B14F-4D97-AF65-F5344CB8AC3E}">
        <p14:creationId xmlns:p14="http://schemas.microsoft.com/office/powerpoint/2010/main" val="3490152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#7 Hard Hat Questions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When should a hard hat be worn? Any time there is risk for head injury. Generally speaking, any time you are near a work site.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It is safe if it says Z89.1 on it.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Manufacturers specification will say what can worn under the hat. They sometimes recommend specific liners.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Yes, decals can be use, but avoid applying paint to the hard hat. It can damage the plastic.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How long can they be used? Replace hard hats after 3-5 years, sunlight makes the plastic brittle over time. Check the harness and the squeeze the helmet to look for cracks before use.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Hand out the hard hats. Ask them to find the Z89.1 and if they would use that hard hat.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7</a:t>
            </a:fld>
            <a:endParaRPr lang="en-US"/>
          </a:p>
        </p:txBody>
      </p:sp>
    </p:spTree>
    <p:extLst>
      <p:ext uri="{BB962C8B-B14F-4D97-AF65-F5344CB8AC3E}">
        <p14:creationId xmlns:p14="http://schemas.microsoft.com/office/powerpoint/2010/main" val="2867157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#8 Benefits of a Hard Hat</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https://</a:t>
            </a:r>
            <a:r>
              <a:rPr lang="en-US" sz="1200" kern="1200" dirty="0" err="1">
                <a:solidFill>
                  <a:schemeClr val="tx1"/>
                </a:solidFill>
                <a:effectLst/>
                <a:latin typeface="+mn-lt"/>
                <a:ea typeface="+mn-ea"/>
                <a:cs typeface="+mn-cs"/>
              </a:rPr>
              <a:t>youtu.be</a:t>
            </a:r>
            <a:r>
              <a:rPr lang="en-US" sz="1200" kern="1200" dirty="0">
                <a:solidFill>
                  <a:schemeClr val="tx1"/>
                </a:solidFill>
                <a:effectLst/>
                <a:latin typeface="+mn-lt"/>
                <a:ea typeface="+mn-ea"/>
                <a:cs typeface="+mn-cs"/>
              </a:rPr>
              <a:t>/m_V8GsPdGyc</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 small object gathers great force when falling.  A hard hat can make the difference between a headache and death.</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video will demonstrate.</a:t>
            </a: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a:p>
            <a:br>
              <a:rPr lang="en-US" dirty="0"/>
            </a:br>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8</a:t>
            </a:fld>
            <a:endParaRPr lang="en-US"/>
          </a:p>
        </p:txBody>
      </p:sp>
    </p:spTree>
    <p:extLst>
      <p:ext uri="{BB962C8B-B14F-4D97-AF65-F5344CB8AC3E}">
        <p14:creationId xmlns:p14="http://schemas.microsoft.com/office/powerpoint/2010/main" val="4141363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#9 Eye Protection Video</a:t>
            </a:r>
          </a:p>
          <a:p>
            <a:r>
              <a:rPr lang="en-US" sz="1200" kern="1200" dirty="0">
                <a:solidFill>
                  <a:schemeClr val="tx1"/>
                </a:solidFill>
                <a:effectLst/>
                <a:latin typeface="+mn-lt"/>
                <a:ea typeface="+mn-ea"/>
                <a:cs typeface="+mn-cs"/>
              </a:rPr>
              <a:t> </a:t>
            </a:r>
          </a:p>
          <a:p>
            <a:r>
              <a:rPr lang="en-US" sz="1200" u="sng" kern="1200" dirty="0">
                <a:solidFill>
                  <a:schemeClr val="tx1"/>
                </a:solidFill>
                <a:effectLst/>
                <a:latin typeface="+mn-lt"/>
                <a:ea typeface="+mn-ea"/>
                <a:cs typeface="+mn-cs"/>
              </a:rPr>
              <a:t>https://</a:t>
            </a:r>
            <a:r>
              <a:rPr lang="en-US" sz="1200" u="sng" kern="1200" dirty="0" err="1">
                <a:solidFill>
                  <a:schemeClr val="tx1"/>
                </a:solidFill>
                <a:effectLst/>
                <a:latin typeface="+mn-lt"/>
                <a:ea typeface="+mn-ea"/>
                <a:cs typeface="+mn-cs"/>
              </a:rPr>
              <a:t>youtu.be</a:t>
            </a:r>
            <a:r>
              <a:rPr lang="en-US" sz="1200" u="sng" kern="1200" dirty="0">
                <a:solidFill>
                  <a:schemeClr val="tx1"/>
                </a:solidFill>
                <a:effectLst/>
                <a:latin typeface="+mn-lt"/>
                <a:ea typeface="+mn-ea"/>
                <a:cs typeface="+mn-cs"/>
              </a:rPr>
              <a:t>/</a:t>
            </a:r>
            <a:r>
              <a:rPr lang="en-US" sz="1200" u="sng" kern="1200" dirty="0" err="1">
                <a:solidFill>
                  <a:schemeClr val="tx1"/>
                </a:solidFill>
                <a:effectLst/>
                <a:latin typeface="+mn-lt"/>
                <a:ea typeface="+mn-ea"/>
                <a:cs typeface="+mn-cs"/>
              </a:rPr>
              <a:t>pfAZwGZS-Hk</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We are going to watch a little of this excellent video.  It makes a good point about the implications of eye injuries. </a:t>
            </a:r>
            <a:r>
              <a:rPr lang="en-US" sz="1200" i="1" kern="1200" dirty="0">
                <a:solidFill>
                  <a:schemeClr val="tx1"/>
                </a:solidFill>
                <a:effectLst/>
                <a:latin typeface="+mn-lt"/>
                <a:ea typeface="+mn-ea"/>
                <a:cs typeface="+mn-cs"/>
              </a:rPr>
              <a:t>Stop Video around time stamp 1:05.</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people say that the wood chips from a tree won’t hurt you.  But the truth of the matter is that you never know what might be in the tree you’re cutting.</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BDA492DC-1975-D54A-8EFA-F49DD7212D4C}" type="slidenum">
              <a:rPr lang="en-US" smtClean="0"/>
              <a:t>9</a:t>
            </a:fld>
            <a:endParaRPr lang="en-US"/>
          </a:p>
        </p:txBody>
      </p:sp>
    </p:spTree>
    <p:extLst>
      <p:ext uri="{BB962C8B-B14F-4D97-AF65-F5344CB8AC3E}">
        <p14:creationId xmlns:p14="http://schemas.microsoft.com/office/powerpoint/2010/main" val="1208891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92ED9EE-AEAD-2445-9E72-E6C9D8E53EE4}"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142116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429336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6435138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92ED9EE-AEAD-2445-9E72-E6C9D8E53EE4}"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13726829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2ED9EE-AEAD-2445-9E72-E6C9D8E53EE4}" type="datetimeFigureOut">
              <a:rPr lang="en-US" smtClean="0"/>
              <a:t>5/4/20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13738739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92ED9EE-AEAD-2445-9E72-E6C9D8E53EE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8562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92ED9EE-AEAD-2445-9E72-E6C9D8E53EE4}" type="datetimeFigureOut">
              <a:rPr lang="en-US" smtClean="0"/>
              <a:t>5/4/20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974463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92ED9EE-AEAD-2445-9E72-E6C9D8E53EE4}" type="datetimeFigureOut">
              <a:rPr lang="en-US" smtClean="0"/>
              <a:t>5/4/20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1022844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92ED9EE-AEAD-2445-9E72-E6C9D8E53EE4}" type="datetimeFigureOut">
              <a:rPr lang="en-US" smtClean="0"/>
              <a:t>5/4/20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258423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2ED9EE-AEAD-2445-9E72-E6C9D8E53EE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29100680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92ED9EE-AEAD-2445-9E72-E6C9D8E53EE4}" type="datetimeFigureOut">
              <a:rPr lang="en-US" smtClean="0"/>
              <a:t>5/4/20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24C4F04-E7E7-A144-A147-A31AD2DDCB20}" type="slidenum">
              <a:rPr lang="en-US" smtClean="0"/>
              <a:t>‹#›</a:t>
            </a:fld>
            <a:endParaRPr lang="en-US"/>
          </a:p>
        </p:txBody>
      </p:sp>
    </p:spTree>
    <p:extLst>
      <p:ext uri="{BB962C8B-B14F-4D97-AF65-F5344CB8AC3E}">
        <p14:creationId xmlns:p14="http://schemas.microsoft.com/office/powerpoint/2010/main" val="35263831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2ED9EE-AEAD-2445-9E72-E6C9D8E53EE4}" type="datetimeFigureOut">
              <a:rPr lang="en-US" smtClean="0"/>
              <a:t>5/4/20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4C4F04-E7E7-A144-A147-A31AD2DDCB20}" type="slidenum">
              <a:rPr lang="en-US" smtClean="0"/>
              <a:t>‹#›</a:t>
            </a:fld>
            <a:endParaRPr lang="en-US"/>
          </a:p>
        </p:txBody>
      </p:sp>
    </p:spTree>
    <p:extLst>
      <p:ext uri="{BB962C8B-B14F-4D97-AF65-F5344CB8AC3E}">
        <p14:creationId xmlns:p14="http://schemas.microsoft.com/office/powerpoint/2010/main" val="5631580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ideo" Target="https://www.youtube.com/embed/r5VSivQe760?feature=oembed" TargetMode="Externa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video" Target="https://www.youtube.com/embed/e-ozLCZT4wg?feature=oembed"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6.jpeg"/><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0.tiff"/><Relationship Id="rId5" Type="http://schemas.openxmlformats.org/officeDocument/2006/relationships/image" Target="../media/image29.tiff"/><Relationship Id="rId4" Type="http://schemas.openxmlformats.org/officeDocument/2006/relationships/image" Target="../media/image28.tiff"/></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45.JPG"/></Relationships>
</file>

<file path=ppt/slides/_rels/slide3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48.JPG"/><Relationship Id="rId4" Type="http://schemas.openxmlformats.org/officeDocument/2006/relationships/image" Target="../media/image47.JPG"/></Relationships>
</file>

<file path=ppt/slides/_rels/slide3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7.xml"/><Relationship Id="rId1" Type="http://schemas.openxmlformats.org/officeDocument/2006/relationships/slideLayout" Target="../slideLayouts/slideLayout6.xml"/><Relationship Id="rId5" Type="http://schemas.openxmlformats.org/officeDocument/2006/relationships/image" Target="../media/image57.jpeg"/><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m_V8GsPdGyc?feature=oembed" TargetMode="Externa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ideo" Target="https://www.youtube.com/embed/pfAZwGZS-Hk?feature=oembed" TargetMode="Externa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0B27210-D0CA-4654-B3E3-9ABB4F178E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6746627" y="1289715"/>
            <a:ext cx="4645250" cy="2501934"/>
          </a:xfrm>
        </p:spPr>
        <p:txBody>
          <a:bodyPr anchor="b">
            <a:normAutofit/>
          </a:bodyPr>
          <a:lstStyle/>
          <a:p>
            <a:pPr algn="l"/>
            <a:r>
              <a:rPr lang="en-US" dirty="0">
                <a:solidFill>
                  <a:schemeClr val="bg1"/>
                </a:solidFill>
              </a:rPr>
              <a:t>Chainsaw Safety and Tree Cleanup</a:t>
            </a:r>
            <a:br>
              <a:rPr lang="en-US" dirty="0">
                <a:solidFill>
                  <a:schemeClr val="bg1"/>
                </a:solidFill>
              </a:rPr>
            </a:br>
            <a:endParaRPr lang="en-US" dirty="0">
              <a:solidFill>
                <a:schemeClr val="bg1"/>
              </a:solidFill>
            </a:endParaRPr>
          </a:p>
        </p:txBody>
      </p:sp>
      <p:sp>
        <p:nvSpPr>
          <p:cNvPr id="3" name="Subtitle 2"/>
          <p:cNvSpPr>
            <a:spLocks noGrp="1"/>
          </p:cNvSpPr>
          <p:nvPr>
            <p:ph type="subTitle" idx="1"/>
          </p:nvPr>
        </p:nvSpPr>
        <p:spPr>
          <a:xfrm>
            <a:off x="6746627" y="4750893"/>
            <a:ext cx="4645250" cy="1147863"/>
          </a:xfrm>
        </p:spPr>
        <p:txBody>
          <a:bodyPr anchor="t">
            <a:normAutofit fontScale="85000" lnSpcReduction="10000"/>
          </a:bodyPr>
          <a:lstStyle/>
          <a:p>
            <a:pPr algn="l">
              <a:lnSpc>
                <a:spcPct val="90000"/>
              </a:lnSpc>
            </a:pPr>
            <a:r>
              <a:rPr lang="en-US" sz="1600" i="1" dirty="0">
                <a:solidFill>
                  <a:schemeClr val="bg1"/>
                </a:solidFill>
              </a:rPr>
              <a:t>This material was produced under grant number SH-05052-SH8 from the Occupational Safety and Health Administration, U.S. Department of Labor. It does not necessarily reflect the views or policies of the U.S. Department of Labor, nor does mention of trade names, commercial products, or organizations imply endorsement by the U.S. Government. </a:t>
            </a:r>
            <a:endParaRPr lang="en-US" sz="1600" dirty="0">
              <a:solidFill>
                <a:schemeClr val="bg1"/>
              </a:solidFill>
            </a:endParaRPr>
          </a:p>
          <a:p>
            <a:pPr algn="l">
              <a:lnSpc>
                <a:spcPct val="90000"/>
              </a:lnSpc>
            </a:pPr>
            <a:endParaRPr lang="en-US" sz="1100" dirty="0">
              <a:solidFill>
                <a:schemeClr val="bg1"/>
              </a:solidFill>
            </a:endParaRPr>
          </a:p>
        </p:txBody>
      </p:sp>
      <p:sp>
        <p:nvSpPr>
          <p:cNvPr id="13" name="Freeform: Shape 12">
            <a:extLst>
              <a:ext uri="{FF2B5EF4-FFF2-40B4-BE49-F238E27FC236}">
                <a16:creationId xmlns:a16="http://schemas.microsoft.com/office/drawing/2014/main" id="{1DB7C82F-AB7E-4F0C-B829-FA1B9C4151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70B66945-4967-4040-926D-DCA44313C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24154" cy="685800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3151E40-5F45-524F-A1DD-2A96B7128608}"/>
              </a:ext>
            </a:extLst>
          </p:cNvPr>
          <p:cNvPicPr>
            <a:picLocks noChangeAspect="1"/>
          </p:cNvPicPr>
          <p:nvPr/>
        </p:nvPicPr>
        <p:blipFill>
          <a:blip r:embed="rId3"/>
          <a:stretch>
            <a:fillRect/>
          </a:stretch>
        </p:blipFill>
        <p:spPr>
          <a:xfrm>
            <a:off x="478408" y="1289715"/>
            <a:ext cx="4047843" cy="1882247"/>
          </a:xfrm>
          <a:prstGeom prst="rect">
            <a:avLst/>
          </a:prstGeom>
        </p:spPr>
      </p:pic>
      <p:pic>
        <p:nvPicPr>
          <p:cNvPr id="8" name="Picture 7" descr="A close up of a logo&#10;&#10;Description automatically generated">
            <a:extLst>
              <a:ext uri="{FF2B5EF4-FFF2-40B4-BE49-F238E27FC236}">
                <a16:creationId xmlns:a16="http://schemas.microsoft.com/office/drawing/2014/main" id="{DA1F9E1A-04C9-4348-A829-B33E624A1A0D}"/>
              </a:ext>
            </a:extLst>
          </p:cNvPr>
          <p:cNvPicPr>
            <a:picLocks noChangeAspect="1"/>
          </p:cNvPicPr>
          <p:nvPr/>
        </p:nvPicPr>
        <p:blipFill>
          <a:blip r:embed="rId4"/>
          <a:stretch>
            <a:fillRect/>
          </a:stretch>
        </p:blipFill>
        <p:spPr>
          <a:xfrm>
            <a:off x="208721" y="3686038"/>
            <a:ext cx="4724400" cy="1143000"/>
          </a:xfrm>
          <a:prstGeom prst="rect">
            <a:avLst/>
          </a:prstGeom>
        </p:spPr>
      </p:pic>
      <p:sp>
        <p:nvSpPr>
          <p:cNvPr id="5" name="TextBox 4">
            <a:extLst>
              <a:ext uri="{FF2B5EF4-FFF2-40B4-BE49-F238E27FC236}">
                <a16:creationId xmlns:a16="http://schemas.microsoft.com/office/drawing/2014/main" id="{7C95A23B-E2C7-FE4B-9284-D63DC3EB5896}"/>
              </a:ext>
            </a:extLst>
          </p:cNvPr>
          <p:cNvSpPr txBox="1"/>
          <p:nvPr/>
        </p:nvSpPr>
        <p:spPr>
          <a:xfrm>
            <a:off x="6665443" y="3329984"/>
            <a:ext cx="3875653" cy="461665"/>
          </a:xfrm>
          <a:prstGeom prst="rect">
            <a:avLst/>
          </a:prstGeom>
          <a:noFill/>
        </p:spPr>
        <p:txBody>
          <a:bodyPr wrap="square" rtlCol="0">
            <a:spAutoFit/>
          </a:bodyPr>
          <a:lstStyle/>
          <a:p>
            <a:pPr algn="ctr"/>
            <a:r>
              <a:rPr lang="en-US" sz="1200" dirty="0">
                <a:solidFill>
                  <a:schemeClr val="bg1"/>
                </a:solidFill>
              </a:rPr>
              <a:t>E.M Bauske, W. Williams, H. </a:t>
            </a:r>
            <a:r>
              <a:rPr lang="en-US" sz="1200" dirty="0" err="1">
                <a:solidFill>
                  <a:schemeClr val="bg1"/>
                </a:solidFill>
              </a:rPr>
              <a:t>Kolich</a:t>
            </a:r>
            <a:r>
              <a:rPr lang="en-US" sz="1200" dirty="0">
                <a:solidFill>
                  <a:schemeClr val="bg1"/>
                </a:solidFill>
              </a:rPr>
              <a:t>, </a:t>
            </a:r>
          </a:p>
          <a:p>
            <a:pPr algn="ctr"/>
            <a:r>
              <a:rPr lang="en-US" sz="1200" dirty="0">
                <a:solidFill>
                  <a:schemeClr val="bg1"/>
                </a:solidFill>
              </a:rPr>
              <a:t>J. </a:t>
            </a:r>
            <a:r>
              <a:rPr lang="en-US" sz="1200" dirty="0" err="1">
                <a:solidFill>
                  <a:schemeClr val="bg1"/>
                </a:solidFill>
              </a:rPr>
              <a:t>Fuder</a:t>
            </a:r>
            <a:r>
              <a:rPr lang="en-US" sz="1200" dirty="0">
                <a:solidFill>
                  <a:schemeClr val="bg1"/>
                </a:solidFill>
              </a:rPr>
              <a:t>, and A. Martinez-Espinoza</a:t>
            </a:r>
          </a:p>
        </p:txBody>
      </p:sp>
    </p:spTree>
    <p:extLst>
      <p:ext uri="{BB962C8B-B14F-4D97-AF65-F5344CB8AC3E}">
        <p14:creationId xmlns:p14="http://schemas.microsoft.com/office/powerpoint/2010/main" val="1776266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7" name="Straight Connector 36">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39" name="Rectangle 38">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D89057-AFAF-B342-878E-7A33F8A1A763}"/>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defTabSz="914400">
              <a:lnSpc>
                <a:spcPct val="90000"/>
              </a:lnSpc>
            </a:pPr>
            <a:r>
              <a:rPr lang="en-US" sz="5400">
                <a:solidFill>
                  <a:srgbClr val="FFFFFF"/>
                </a:solidFill>
              </a:rPr>
              <a:t>You never know what is inside a tree!</a:t>
            </a:r>
          </a:p>
        </p:txBody>
      </p:sp>
      <p:pic>
        <p:nvPicPr>
          <p:cNvPr id="11" name="Content Placeholder 10" descr="A tree in a forest&#10;&#10;Description automatically generated">
            <a:extLst>
              <a:ext uri="{FF2B5EF4-FFF2-40B4-BE49-F238E27FC236}">
                <a16:creationId xmlns:a16="http://schemas.microsoft.com/office/drawing/2014/main" id="{BAB64470-9931-114D-90B4-48766B5CCF5C}"/>
              </a:ext>
            </a:extLst>
          </p:cNvPr>
          <p:cNvPicPr>
            <a:picLocks noGrp="1" noChangeAspect="1"/>
          </p:cNvPicPr>
          <p:nvPr>
            <p:ph idx="1"/>
          </p:nvPr>
        </p:nvPicPr>
        <p:blipFill rotWithShape="1">
          <a:blip r:embed="rId3"/>
          <a:srcRect l="14236" r="11018"/>
          <a:stretch/>
        </p:blipFill>
        <p:spPr>
          <a:xfrm>
            <a:off x="320040" y="593653"/>
            <a:ext cx="3425609" cy="3425793"/>
          </a:xfrm>
          <a:prstGeom prst="rect">
            <a:avLst/>
          </a:prstGeom>
        </p:spPr>
      </p:pic>
      <p:pic>
        <p:nvPicPr>
          <p:cNvPr id="3" name="Picture 2">
            <a:extLst>
              <a:ext uri="{FF2B5EF4-FFF2-40B4-BE49-F238E27FC236}">
                <a16:creationId xmlns:a16="http://schemas.microsoft.com/office/drawing/2014/main" id="{39095355-AE25-144D-909F-D54E45C2445D}"/>
              </a:ext>
            </a:extLst>
          </p:cNvPr>
          <p:cNvPicPr>
            <a:picLocks noChangeAspect="1"/>
          </p:cNvPicPr>
          <p:nvPr/>
        </p:nvPicPr>
        <p:blipFill rotWithShape="1">
          <a:blip r:embed="rId4"/>
          <a:srcRect l="29142" t="20" r="-19859" b="-20"/>
          <a:stretch/>
        </p:blipFill>
        <p:spPr>
          <a:xfrm>
            <a:off x="4385728" y="593653"/>
            <a:ext cx="4670733" cy="3423875"/>
          </a:xfrm>
          <a:prstGeom prst="rect">
            <a:avLst/>
          </a:prstGeom>
        </p:spPr>
      </p:pic>
      <p:cxnSp>
        <p:nvCxnSpPr>
          <p:cNvPr id="41" name="Straight Connector 40">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E9CD659-C1CA-E448-8419-E7179375418D}"/>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8449725" y="541329"/>
            <a:ext cx="3082896" cy="3454225"/>
          </a:xfrm>
          <a:prstGeom prst="rect">
            <a:avLst/>
          </a:prstGeom>
        </p:spPr>
      </p:pic>
      <p:cxnSp>
        <p:nvCxnSpPr>
          <p:cNvPr id="43" name="Straight Connector 42">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9190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F10750A-613A-0840-9932-FEFAEC703ECF}"/>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l="2854" r="8257"/>
          <a:stretch/>
        </p:blipFill>
        <p:spPr>
          <a:xfrm>
            <a:off x="20" y="10"/>
            <a:ext cx="12191980" cy="6857990"/>
          </a:xfrm>
          <a:prstGeom prst="rect">
            <a:avLst/>
          </a:prstGeom>
        </p:spPr>
      </p:pic>
      <p:sp>
        <p:nvSpPr>
          <p:cNvPr id="2" name="Title 1">
            <a:extLst>
              <a:ext uri="{FF2B5EF4-FFF2-40B4-BE49-F238E27FC236}">
                <a16:creationId xmlns:a16="http://schemas.microsoft.com/office/drawing/2014/main" id="{6712FD65-C38A-C04E-BBBC-99AAA683E98C}"/>
              </a:ext>
            </a:extLst>
          </p:cNvPr>
          <p:cNvSpPr>
            <a:spLocks noGrp="1"/>
          </p:cNvSpPr>
          <p:nvPr>
            <p:ph type="title"/>
          </p:nvPr>
        </p:nvSpPr>
        <p:spPr>
          <a:xfrm>
            <a:off x="640080" y="640080"/>
            <a:ext cx="2752354" cy="2709275"/>
          </a:xfrm>
          <a:prstGeom prst="ellipse">
            <a:avLst/>
          </a:prstGeom>
          <a:solidFill>
            <a:srgbClr val="231815"/>
          </a:solidFill>
          <a:ln w="174625" cmpd="thinThick">
            <a:solidFill>
              <a:srgbClr val="231815"/>
            </a:solidFill>
          </a:ln>
        </p:spPr>
        <p:txBody>
          <a:bodyPr vert="horz" lIns="91440" tIns="45720" rIns="91440" bIns="45720" rtlCol="0" anchor="ctr">
            <a:normAutofit/>
          </a:bodyPr>
          <a:lstStyle/>
          <a:p>
            <a:pPr defTabSz="914400">
              <a:lnSpc>
                <a:spcPct val="90000"/>
              </a:lnSpc>
            </a:pPr>
            <a:r>
              <a:rPr lang="en-US" sz="2800">
                <a:solidFill>
                  <a:srgbClr val="FFFFFF"/>
                </a:solidFill>
              </a:rPr>
              <a:t>Meet Stuckie</a:t>
            </a:r>
          </a:p>
        </p:txBody>
      </p:sp>
      <p:sp>
        <p:nvSpPr>
          <p:cNvPr id="6" name="Rectangle 5">
            <a:extLst>
              <a:ext uri="{FF2B5EF4-FFF2-40B4-BE49-F238E27FC236}">
                <a16:creationId xmlns:a16="http://schemas.microsoft.com/office/drawing/2014/main" id="{1E52ECD6-8B00-F942-9D70-B6A76F07ADBA}"/>
              </a:ext>
            </a:extLst>
          </p:cNvPr>
          <p:cNvSpPr/>
          <p:nvPr/>
        </p:nvSpPr>
        <p:spPr>
          <a:xfrm>
            <a:off x="7216366" y="6488658"/>
            <a:ext cx="6817487" cy="369332"/>
          </a:xfrm>
          <a:prstGeom prst="rect">
            <a:avLst/>
          </a:prstGeom>
        </p:spPr>
        <p:txBody>
          <a:bodyPr wrap="square">
            <a:spAutoFit/>
          </a:bodyPr>
          <a:lstStyle/>
          <a:p>
            <a:pPr>
              <a:spcAft>
                <a:spcPts val="600"/>
              </a:spcAft>
            </a:pPr>
            <a:r>
              <a:rPr lang="en-US" dirty="0"/>
              <a:t>https://</a:t>
            </a:r>
            <a:r>
              <a:rPr lang="en-US" dirty="0" err="1"/>
              <a:t>allthatsinteresting.com</a:t>
            </a:r>
            <a:r>
              <a:rPr lang="en-US" dirty="0"/>
              <a:t>/</a:t>
            </a:r>
            <a:r>
              <a:rPr lang="en-US" dirty="0" err="1"/>
              <a:t>stuckie</a:t>
            </a:r>
            <a:r>
              <a:rPr lang="en-US" dirty="0"/>
              <a:t>-mummy-dog</a:t>
            </a:r>
          </a:p>
        </p:txBody>
      </p:sp>
    </p:spTree>
    <p:extLst>
      <p:ext uri="{BB962C8B-B14F-4D97-AF65-F5344CB8AC3E}">
        <p14:creationId xmlns:p14="http://schemas.microsoft.com/office/powerpoint/2010/main" val="130244171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person, outdoor, grass, man&#10;&#10;Description automatically generated">
            <a:extLst>
              <a:ext uri="{FF2B5EF4-FFF2-40B4-BE49-F238E27FC236}">
                <a16:creationId xmlns:a16="http://schemas.microsoft.com/office/drawing/2014/main" id="{C5142C3C-E38A-DA43-9E92-9365309D261B}"/>
              </a:ext>
            </a:extLst>
          </p:cNvPr>
          <p:cNvPicPr>
            <a:picLocks noChangeAspect="1"/>
          </p:cNvPicPr>
          <p:nvPr/>
        </p:nvPicPr>
        <p:blipFill rotWithShape="1">
          <a:blip r:embed="rId3"/>
          <a:srcRect b="16272"/>
          <a:stretch/>
        </p:blipFill>
        <p:spPr>
          <a:xfrm>
            <a:off x="342900" y="1501192"/>
            <a:ext cx="7810371" cy="4894971"/>
          </a:xfrm>
          <a:prstGeom prst="rect">
            <a:avLst/>
          </a:prstGeom>
        </p:spPr>
      </p:pic>
      <p:sp>
        <p:nvSpPr>
          <p:cNvPr id="2" name="Title 1"/>
          <p:cNvSpPr>
            <a:spLocks noGrp="1"/>
          </p:cNvSpPr>
          <p:nvPr>
            <p:ph type="title"/>
          </p:nvPr>
        </p:nvSpPr>
        <p:spPr>
          <a:xfrm>
            <a:off x="342900" y="204291"/>
            <a:ext cx="8229600" cy="1143000"/>
          </a:xfrm>
        </p:spPr>
        <p:txBody>
          <a:bodyPr/>
          <a:lstStyle/>
          <a:p>
            <a:pPr algn="l"/>
            <a:r>
              <a:rPr lang="en-US" dirty="0"/>
              <a:t>Eye Protection (ANSI Z87.1)</a:t>
            </a:r>
          </a:p>
        </p:txBody>
      </p:sp>
      <p:sp>
        <p:nvSpPr>
          <p:cNvPr id="4" name="Rectangle 3"/>
          <p:cNvSpPr/>
          <p:nvPr/>
        </p:nvSpPr>
        <p:spPr>
          <a:xfrm>
            <a:off x="8966668" y="1701909"/>
            <a:ext cx="2882432" cy="2246769"/>
          </a:xfrm>
          <a:prstGeom prst="rect">
            <a:avLst/>
          </a:prstGeom>
        </p:spPr>
        <p:txBody>
          <a:bodyPr wrap="square">
            <a:spAutoFit/>
          </a:bodyPr>
          <a:lstStyle/>
          <a:p>
            <a:r>
              <a:rPr lang="en-US" sz="2800" b="1" dirty="0"/>
              <a:t>What happened when the tree feller didn’t wear his safety goggles?</a:t>
            </a:r>
            <a:endParaRPr lang="en-US" sz="2800" dirty="0"/>
          </a:p>
        </p:txBody>
      </p:sp>
      <p:sp>
        <p:nvSpPr>
          <p:cNvPr id="6" name="TextBox 5"/>
          <p:cNvSpPr txBox="1"/>
          <p:nvPr/>
        </p:nvSpPr>
        <p:spPr>
          <a:xfrm>
            <a:off x="8966667" y="4902091"/>
            <a:ext cx="3066764" cy="830997"/>
          </a:xfrm>
          <a:prstGeom prst="rect">
            <a:avLst/>
          </a:prstGeom>
          <a:noFill/>
        </p:spPr>
        <p:txBody>
          <a:bodyPr wrap="square" rtlCol="0">
            <a:spAutoFit/>
          </a:bodyPr>
          <a:lstStyle/>
          <a:p>
            <a:r>
              <a:rPr lang="en-US" sz="2400" i="1" dirty="0"/>
              <a:t>He turned a blind eye to saw safety.</a:t>
            </a:r>
            <a:endParaRPr lang="en-US" sz="2400" dirty="0"/>
          </a:p>
        </p:txBody>
      </p:sp>
    </p:spTree>
    <p:extLst>
      <p:ext uri="{BB962C8B-B14F-4D97-AF65-F5344CB8AC3E}">
        <p14:creationId xmlns:p14="http://schemas.microsoft.com/office/powerpoint/2010/main" val="2113882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5A5DAD-56DA-7A41-BC65-4275CFDEEEF8}"/>
              </a:ext>
            </a:extLst>
          </p:cNvPr>
          <p:cNvPicPr>
            <a:picLocks noChangeAspect="1"/>
          </p:cNvPicPr>
          <p:nvPr/>
        </p:nvPicPr>
        <p:blipFill>
          <a:blip r:embed="rId3">
            <a:alphaModFix amt="13000"/>
          </a:blip>
          <a:stretch>
            <a:fillRect/>
          </a:stretch>
        </p:blipFill>
        <p:spPr>
          <a:xfrm>
            <a:off x="2057400" y="-113512"/>
            <a:ext cx="9892069" cy="6858000"/>
          </a:xfrm>
          <a:prstGeom prst="rect">
            <a:avLst/>
          </a:prstGeom>
        </p:spPr>
      </p:pic>
      <p:sp>
        <p:nvSpPr>
          <p:cNvPr id="3" name="Title 2"/>
          <p:cNvSpPr>
            <a:spLocks noGrp="1"/>
          </p:cNvSpPr>
          <p:nvPr>
            <p:ph type="title"/>
          </p:nvPr>
        </p:nvSpPr>
        <p:spPr>
          <a:xfrm>
            <a:off x="1981200" y="838200"/>
            <a:ext cx="8229600" cy="1143000"/>
          </a:xfrm>
        </p:spPr>
        <p:txBody>
          <a:bodyPr>
            <a:noAutofit/>
          </a:bodyPr>
          <a:lstStyle/>
          <a:p>
            <a:pPr algn="ctr"/>
            <a:r>
              <a:rPr lang="en-US" b="0" dirty="0">
                <a:solidFill>
                  <a:srgbClr val="002060"/>
                </a:solidFill>
                <a:latin typeface="+mn-lt"/>
              </a:rPr>
              <a:t>Lack of hearing protection leads to:</a:t>
            </a:r>
            <a:endParaRPr lang="en-US" dirty="0">
              <a:solidFill>
                <a:srgbClr val="002060"/>
              </a:solidFill>
              <a:latin typeface="+mn-lt"/>
            </a:endParaRPr>
          </a:p>
        </p:txBody>
      </p:sp>
      <p:sp>
        <p:nvSpPr>
          <p:cNvPr id="6" name="Rectangle 5"/>
          <p:cNvSpPr/>
          <p:nvPr/>
        </p:nvSpPr>
        <p:spPr>
          <a:xfrm>
            <a:off x="2057400" y="2155373"/>
            <a:ext cx="4114800" cy="3539430"/>
          </a:xfrm>
          <a:prstGeom prst="rect">
            <a:avLst/>
          </a:prstGeom>
        </p:spPr>
        <p:txBody>
          <a:bodyPr wrap="square">
            <a:spAutoFit/>
          </a:bodyPr>
          <a:lstStyle/>
          <a:p>
            <a:pPr marL="457200" indent="-457200">
              <a:buFont typeface="Arial" panose="020B0604020202020204" pitchFamily="34" charset="0"/>
              <a:buChar char="•"/>
            </a:pPr>
            <a:r>
              <a:rPr lang="en-US" sz="3200" dirty="0"/>
              <a:t>Hearing impairment with poor quality of life </a:t>
            </a:r>
          </a:p>
          <a:p>
            <a:pPr marL="457200" indent="-457200">
              <a:buFont typeface="Arial" panose="020B0604020202020204" pitchFamily="34" charset="0"/>
              <a:buChar char="•"/>
            </a:pPr>
            <a:r>
              <a:rPr lang="en-US" sz="3200" dirty="0"/>
              <a:t>Problems in speech recognition</a:t>
            </a:r>
          </a:p>
          <a:p>
            <a:pPr marL="457200" indent="-457200">
              <a:buFont typeface="Arial" panose="020B0604020202020204" pitchFamily="34" charset="0"/>
              <a:buChar char="•"/>
            </a:pPr>
            <a:r>
              <a:rPr lang="en-US" sz="3200" dirty="0"/>
              <a:t>Difficulties on the job</a:t>
            </a:r>
            <a:endParaRPr lang="en-US" sz="3200" b="1" dirty="0"/>
          </a:p>
        </p:txBody>
      </p:sp>
      <p:sp>
        <p:nvSpPr>
          <p:cNvPr id="2" name="Slide Number Placeholder 1"/>
          <p:cNvSpPr>
            <a:spLocks noGrp="1"/>
          </p:cNvSpPr>
          <p:nvPr>
            <p:ph type="sldNum" sz="quarter" idx="12"/>
          </p:nvPr>
        </p:nvSpPr>
        <p:spPr/>
        <p:txBody>
          <a:bodyPr/>
          <a:lstStyle/>
          <a:p>
            <a:fld id="{51BA6952-B279-A243-B8E3-8ABE762BF426}" type="slidenum">
              <a:rPr lang="en-US" smtClean="0"/>
              <a:t>13</a:t>
            </a:fld>
            <a:endParaRPr lang="en-US"/>
          </a:p>
        </p:txBody>
      </p:sp>
    </p:spTree>
    <p:extLst>
      <p:ext uri="{BB962C8B-B14F-4D97-AF65-F5344CB8AC3E}">
        <p14:creationId xmlns:p14="http://schemas.microsoft.com/office/powerpoint/2010/main" val="17846624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TextBox 2"/>
          <p:cNvSpPr txBox="1">
            <a:spLocks noChangeArrowheads="1"/>
          </p:cNvSpPr>
          <p:nvPr/>
        </p:nvSpPr>
        <p:spPr bwMode="auto">
          <a:xfrm>
            <a:off x="3767461" y="1216538"/>
            <a:ext cx="5791200" cy="4308872"/>
          </a:xfrm>
          <a:prstGeom prst="rect">
            <a:avLst/>
          </a:prstGeom>
          <a:noFill/>
          <a:ln w="9525">
            <a:noFill/>
            <a:miter lim="800000"/>
            <a:headEnd/>
            <a:tailEnd/>
          </a:ln>
        </p:spPr>
        <p:txBody>
          <a:bodyPr>
            <a:spAutoFit/>
          </a:bodyPr>
          <a:lstStyle/>
          <a:p>
            <a:r>
              <a:rPr lang="en-US" sz="1600" b="1" dirty="0"/>
              <a:t>Painful:</a:t>
            </a:r>
            <a:br>
              <a:rPr lang="en-US" sz="1600" b="1" dirty="0"/>
            </a:br>
            <a:r>
              <a:rPr lang="en-US" sz="1600" b="1" dirty="0"/>
              <a:t>150 dB = Rock Concerts at Peak</a:t>
            </a:r>
            <a:br>
              <a:rPr lang="en-US" sz="1600" b="1" dirty="0"/>
            </a:br>
            <a:r>
              <a:rPr lang="en-US" sz="1600" b="1" dirty="0"/>
              <a:t>140 dB = Firearms, Air-Raid Siren, Jet Engine</a:t>
            </a:r>
            <a:br>
              <a:rPr lang="en-US" sz="1600" b="1" dirty="0"/>
            </a:br>
            <a:r>
              <a:rPr lang="en-US" sz="1600" b="1" dirty="0"/>
              <a:t>130 dB = Jackhammer</a:t>
            </a:r>
            <a:br>
              <a:rPr lang="en-US" sz="1600" b="1" dirty="0"/>
            </a:br>
            <a:r>
              <a:rPr lang="en-US" sz="1600" b="1" dirty="0"/>
              <a:t>120 dB = Jet Plane Take-off, Amplified Music at 4-6 ft., Car Stereo, </a:t>
            </a:r>
          </a:p>
          <a:p>
            <a:r>
              <a:rPr lang="en-US" sz="1600" b="1" dirty="0"/>
              <a:t>                  Band Practice</a:t>
            </a:r>
            <a:br>
              <a:rPr lang="en-US" sz="1600" b="1" dirty="0"/>
            </a:br>
            <a:r>
              <a:rPr lang="en-US" sz="1600" b="1" dirty="0"/>
              <a:t>110 dB = Machinery, Model Airplanes</a:t>
            </a:r>
            <a:br>
              <a:rPr lang="en-US" sz="1600" b="1" dirty="0"/>
            </a:br>
            <a:r>
              <a:rPr lang="en-US" sz="1600" b="1" dirty="0"/>
              <a:t>100 dB = Snowmobile, Chain saw, Pneumatic Drill</a:t>
            </a:r>
            <a:br>
              <a:rPr lang="en-US" sz="1600" b="1" dirty="0"/>
            </a:br>
            <a:r>
              <a:rPr lang="en-US" sz="1600" b="1" dirty="0"/>
              <a:t>90 dB = Lawnmower, Shop Tools, Truck Traffic, Subway</a:t>
            </a:r>
            <a:br>
              <a:rPr lang="en-US" sz="1600" b="1" dirty="0"/>
            </a:br>
            <a:r>
              <a:rPr lang="en-US" sz="1600" b="1" dirty="0"/>
              <a:t>80 dB = Alarm Clock, Busy Street</a:t>
            </a:r>
            <a:br>
              <a:rPr lang="en-US" sz="1600" b="1" dirty="0"/>
            </a:br>
            <a:r>
              <a:rPr lang="en-US" sz="1600" b="1" dirty="0"/>
              <a:t>70 dB = Vacuum Cleaner</a:t>
            </a:r>
            <a:br>
              <a:rPr lang="en-US" sz="1600" b="1" dirty="0"/>
            </a:br>
            <a:r>
              <a:rPr lang="en-US" sz="1600" b="1" dirty="0"/>
              <a:t>60 dB = Conversation, Dishwasher</a:t>
            </a:r>
            <a:br>
              <a:rPr lang="en-US" sz="1600" b="1" dirty="0"/>
            </a:br>
            <a:r>
              <a:rPr lang="en-US" sz="1600" b="1" dirty="0"/>
              <a:t>50 dB = Moderate Rainfall</a:t>
            </a:r>
            <a:br>
              <a:rPr lang="en-US" sz="1600" b="1" dirty="0"/>
            </a:br>
            <a:r>
              <a:rPr lang="en-US" sz="1600" b="1" dirty="0"/>
              <a:t>40 dB = Quiet room</a:t>
            </a:r>
            <a:br>
              <a:rPr lang="en-US" sz="1600" b="1" dirty="0"/>
            </a:br>
            <a:r>
              <a:rPr lang="en-US" sz="1600" b="1" dirty="0"/>
              <a:t>30 dB = Whisper, Quiet Library</a:t>
            </a:r>
            <a:endParaRPr lang="en-US" sz="1600" dirty="0"/>
          </a:p>
          <a:p>
            <a:r>
              <a:rPr lang="en-US" sz="1600" b="1" dirty="0"/>
              <a:t> </a:t>
            </a:r>
            <a:endParaRPr lang="en-US" sz="1600" dirty="0"/>
          </a:p>
          <a:p>
            <a:endParaRPr lang="en-US" dirty="0"/>
          </a:p>
        </p:txBody>
      </p:sp>
      <p:sp>
        <p:nvSpPr>
          <p:cNvPr id="5" name="Rounded Rectangle 4"/>
          <p:cNvSpPr/>
          <p:nvPr/>
        </p:nvSpPr>
        <p:spPr>
          <a:xfrm>
            <a:off x="3767461" y="4587712"/>
            <a:ext cx="2736752" cy="381000"/>
          </a:xfrm>
          <a:prstGeom prst="round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772541" y="3901711"/>
            <a:ext cx="3810000" cy="381000"/>
          </a:xfrm>
          <a:prstGeom prst="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772541" y="2949305"/>
            <a:ext cx="6019800" cy="362731"/>
          </a:xfrm>
          <a:prstGeom prst="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03021" y="1445137"/>
            <a:ext cx="3657600" cy="304800"/>
          </a:xfrm>
          <a:prstGeom prst="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51BA6952-B279-A243-B8E3-8ABE762BF426}" type="slidenum">
              <a:rPr lang="en-US" smtClean="0"/>
              <a:t>14</a:t>
            </a:fld>
            <a:endParaRPr lang="en-US"/>
          </a:p>
        </p:txBody>
      </p:sp>
      <p:pic>
        <p:nvPicPr>
          <p:cNvPr id="4" name="Picture 3">
            <a:extLst>
              <a:ext uri="{FF2B5EF4-FFF2-40B4-BE49-F238E27FC236}">
                <a16:creationId xmlns:a16="http://schemas.microsoft.com/office/drawing/2014/main" id="{235F74D7-71D9-E540-AF1B-F2BD09DBBA4A}"/>
              </a:ext>
            </a:extLst>
          </p:cNvPr>
          <p:cNvPicPr>
            <a:picLocks noChangeAspect="1"/>
          </p:cNvPicPr>
          <p:nvPr/>
        </p:nvPicPr>
        <p:blipFill>
          <a:blip r:embed="rId3"/>
          <a:stretch>
            <a:fillRect/>
          </a:stretch>
        </p:blipFill>
        <p:spPr>
          <a:xfrm>
            <a:off x="1085804" y="58027"/>
            <a:ext cx="2368597" cy="6858000"/>
          </a:xfrm>
          <a:prstGeom prst="rect">
            <a:avLst/>
          </a:prstGeom>
        </p:spPr>
      </p:pic>
      <p:sp>
        <p:nvSpPr>
          <p:cNvPr id="9" name="Rounded Rectangle 8"/>
          <p:cNvSpPr/>
          <p:nvPr/>
        </p:nvSpPr>
        <p:spPr>
          <a:xfrm>
            <a:off x="1803858" y="3142374"/>
            <a:ext cx="932487" cy="457200"/>
          </a:xfrm>
          <a:prstGeom prst="roundRect">
            <a:avLst/>
          </a:prstGeom>
          <a:noFill/>
          <a:ln w="63500" cmpd="sng">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96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heckerboard(across)">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blinds(horizontal)">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91A9DD-3940-4B43-8802-F18F472C306F}"/>
              </a:ext>
            </a:extLst>
          </p:cNvPr>
          <p:cNvPicPr>
            <a:picLocks noChangeAspect="1"/>
          </p:cNvPicPr>
          <p:nvPr/>
        </p:nvPicPr>
        <p:blipFill>
          <a:blip r:embed="rId3"/>
          <a:stretch>
            <a:fillRect/>
          </a:stretch>
        </p:blipFill>
        <p:spPr>
          <a:xfrm>
            <a:off x="3267042" y="0"/>
            <a:ext cx="8924958" cy="6858000"/>
          </a:xfrm>
          <a:prstGeom prst="rect">
            <a:avLst/>
          </a:prstGeom>
        </p:spPr>
      </p:pic>
      <p:sp>
        <p:nvSpPr>
          <p:cNvPr id="7" name="Title 6"/>
          <p:cNvSpPr>
            <a:spLocks noGrp="1"/>
          </p:cNvSpPr>
          <p:nvPr>
            <p:ph type="title"/>
          </p:nvPr>
        </p:nvSpPr>
        <p:spPr>
          <a:xfrm>
            <a:off x="0" y="363220"/>
            <a:ext cx="3267042" cy="3741420"/>
          </a:xfrm>
        </p:spPr>
        <p:txBody>
          <a:bodyPr>
            <a:noAutofit/>
          </a:bodyPr>
          <a:lstStyle/>
          <a:p>
            <a:r>
              <a:rPr lang="en-US" sz="4800" b="1" u="sng" dirty="0">
                <a:latin typeface="+mn-lt"/>
                <a:cs typeface="Arial Black"/>
              </a:rPr>
              <a:t>N</a:t>
            </a:r>
            <a:r>
              <a:rPr lang="en-US" sz="4800" dirty="0">
                <a:latin typeface="+mn-lt"/>
                <a:cs typeface="Arial Black"/>
              </a:rPr>
              <a:t>oise </a:t>
            </a:r>
            <a:r>
              <a:rPr lang="en-US" sz="4800" b="1" u="sng" dirty="0">
                <a:latin typeface="+mn-lt"/>
                <a:cs typeface="Arial Black"/>
              </a:rPr>
              <a:t>R</a:t>
            </a:r>
            <a:r>
              <a:rPr lang="en-US" sz="4800" dirty="0">
                <a:latin typeface="+mn-lt"/>
                <a:cs typeface="Arial Black"/>
              </a:rPr>
              <a:t>eduction </a:t>
            </a:r>
            <a:r>
              <a:rPr lang="en-US" sz="4800" b="1" u="sng" dirty="0">
                <a:latin typeface="+mn-lt"/>
                <a:cs typeface="Arial Black"/>
              </a:rPr>
              <a:t>R</a:t>
            </a:r>
            <a:r>
              <a:rPr lang="en-US" sz="4800" dirty="0">
                <a:latin typeface="+mn-lt"/>
                <a:cs typeface="Arial Black"/>
              </a:rPr>
              <a:t>ating </a:t>
            </a:r>
            <a:br>
              <a:rPr lang="en-US" sz="4800" dirty="0">
                <a:latin typeface="+mn-lt"/>
                <a:cs typeface="Arial Black"/>
              </a:rPr>
            </a:br>
            <a:r>
              <a:rPr lang="en-US" sz="4800" b="1" dirty="0">
                <a:latin typeface="+mn-lt"/>
                <a:cs typeface="Arial Black"/>
              </a:rPr>
              <a:t>NRR</a:t>
            </a:r>
          </a:p>
        </p:txBody>
      </p:sp>
    </p:spTree>
    <p:extLst>
      <p:ext uri="{BB962C8B-B14F-4D97-AF65-F5344CB8AC3E}">
        <p14:creationId xmlns:p14="http://schemas.microsoft.com/office/powerpoint/2010/main" val="674054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521978" y="1037492"/>
            <a:ext cx="3886200" cy="4783015"/>
          </a:xfrm>
          <a:prstGeom prst="rect">
            <a:avLst/>
          </a:prstGeom>
          <a:noFill/>
          <a:ln w="9525">
            <a:noFill/>
            <a:miter lim="800000"/>
            <a:headEnd/>
            <a:tailEnd/>
          </a:ln>
        </p:spPr>
      </p:pic>
      <p:pic>
        <p:nvPicPr>
          <p:cNvPr id="21507"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67301" y="1452556"/>
            <a:ext cx="5844555" cy="4876800"/>
          </a:xfrm>
          <a:prstGeom prst="rect">
            <a:avLst/>
          </a:prstGeom>
          <a:noFill/>
          <a:ln w="9525">
            <a:noFill/>
            <a:miter lim="800000"/>
            <a:headEnd/>
            <a:tailEnd/>
          </a:ln>
        </p:spPr>
      </p:pic>
      <p:sp>
        <p:nvSpPr>
          <p:cNvPr id="4" name="Oval 3"/>
          <p:cNvSpPr/>
          <p:nvPr/>
        </p:nvSpPr>
        <p:spPr>
          <a:xfrm>
            <a:off x="2108840" y="2613025"/>
            <a:ext cx="1752600" cy="609600"/>
          </a:xfrm>
          <a:prstGeom prst="ellipse">
            <a:avLst/>
          </a:prstGeom>
          <a:no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a:off x="6465578" y="5515707"/>
            <a:ext cx="1524000" cy="304800"/>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892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2133600" y="1993900"/>
            <a:ext cx="1905000" cy="1676400"/>
          </a:xfrm>
          <a:prstGeom prst="rect">
            <a:avLst/>
          </a:prstGeom>
          <a:noFill/>
          <a:ln w="9525">
            <a:noFill/>
            <a:miter lim="800000"/>
            <a:headEnd/>
            <a:tailEnd/>
          </a:ln>
        </p:spPr>
      </p:pic>
      <p:pic>
        <p:nvPicPr>
          <p:cNvPr id="22531" name="Picture 5"/>
          <p:cNvPicPr>
            <a:picLocks noChangeAspect="1" noChangeArrowheads="1"/>
          </p:cNvPicPr>
          <p:nvPr/>
        </p:nvPicPr>
        <p:blipFill>
          <a:blip r:embed="rId4" cstate="print"/>
          <a:srcRect/>
          <a:stretch>
            <a:fillRect/>
          </a:stretch>
        </p:blipFill>
        <p:spPr bwMode="auto">
          <a:xfrm>
            <a:off x="4572000" y="1536700"/>
            <a:ext cx="1905000" cy="2266950"/>
          </a:xfrm>
          <a:prstGeom prst="rect">
            <a:avLst/>
          </a:prstGeom>
          <a:noFill/>
          <a:ln w="9525">
            <a:noFill/>
            <a:miter lim="800000"/>
            <a:headEnd/>
            <a:tailEnd/>
          </a:ln>
        </p:spPr>
      </p:pic>
      <p:sp>
        <p:nvSpPr>
          <p:cNvPr id="22532" name="TextBox 3"/>
          <p:cNvSpPr txBox="1">
            <a:spLocks noChangeArrowheads="1"/>
          </p:cNvSpPr>
          <p:nvPr/>
        </p:nvSpPr>
        <p:spPr bwMode="auto">
          <a:xfrm>
            <a:off x="4114800" y="2755901"/>
            <a:ext cx="413896" cy="646331"/>
          </a:xfrm>
          <a:prstGeom prst="rect">
            <a:avLst/>
          </a:prstGeom>
          <a:noFill/>
          <a:ln w="9525">
            <a:noFill/>
            <a:miter lim="800000"/>
            <a:headEnd/>
            <a:tailEnd/>
          </a:ln>
        </p:spPr>
        <p:txBody>
          <a:bodyPr wrap="none">
            <a:spAutoFit/>
          </a:bodyPr>
          <a:lstStyle/>
          <a:p>
            <a:r>
              <a:rPr lang="en-US" sz="3600"/>
              <a:t>+</a:t>
            </a:r>
          </a:p>
        </p:txBody>
      </p:sp>
      <p:sp>
        <p:nvSpPr>
          <p:cNvPr id="22533" name="TextBox 5"/>
          <p:cNvSpPr txBox="1">
            <a:spLocks noChangeArrowheads="1"/>
          </p:cNvSpPr>
          <p:nvPr/>
        </p:nvSpPr>
        <p:spPr bwMode="auto">
          <a:xfrm flipH="1">
            <a:off x="6781800" y="2764632"/>
            <a:ext cx="76200" cy="646113"/>
          </a:xfrm>
          <a:prstGeom prst="rect">
            <a:avLst/>
          </a:prstGeom>
          <a:noFill/>
          <a:ln w="9525">
            <a:noFill/>
            <a:miter lim="800000"/>
            <a:headEnd/>
            <a:tailEnd/>
          </a:ln>
        </p:spPr>
        <p:txBody>
          <a:bodyPr wrap="square">
            <a:spAutoFit/>
          </a:bodyPr>
          <a:lstStyle/>
          <a:p>
            <a:r>
              <a:rPr lang="en-US" sz="3600"/>
              <a:t>=</a:t>
            </a:r>
          </a:p>
        </p:txBody>
      </p:sp>
      <p:sp>
        <p:nvSpPr>
          <p:cNvPr id="8" name="&quot;No&quot; Symbol 7"/>
          <p:cNvSpPr/>
          <p:nvPr/>
        </p:nvSpPr>
        <p:spPr>
          <a:xfrm>
            <a:off x="2778125" y="1422401"/>
            <a:ext cx="3127375" cy="3065443"/>
          </a:xfrm>
          <a:prstGeom prst="noSmoking">
            <a:avLst>
              <a:gd name="adj" fmla="val 57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tx1"/>
              </a:solidFill>
            </a:endParaRPr>
          </a:p>
        </p:txBody>
      </p:sp>
      <p:sp>
        <p:nvSpPr>
          <p:cNvPr id="2" name="TextBox 1"/>
          <p:cNvSpPr txBox="1"/>
          <p:nvPr/>
        </p:nvSpPr>
        <p:spPr>
          <a:xfrm>
            <a:off x="7324727" y="2562304"/>
            <a:ext cx="2978701" cy="1107996"/>
          </a:xfrm>
          <a:prstGeom prst="rect">
            <a:avLst/>
          </a:prstGeom>
          <a:noFill/>
        </p:spPr>
        <p:txBody>
          <a:bodyPr wrap="none" rtlCol="0">
            <a:spAutoFit/>
          </a:bodyPr>
          <a:lstStyle/>
          <a:p>
            <a:r>
              <a:rPr lang="en-US" sz="6600" i="1" dirty="0"/>
              <a:t>Danger!</a:t>
            </a:r>
          </a:p>
        </p:txBody>
      </p:sp>
    </p:spTree>
    <p:extLst>
      <p:ext uri="{BB962C8B-B14F-4D97-AF65-F5344CB8AC3E}">
        <p14:creationId xmlns:p14="http://schemas.microsoft.com/office/powerpoint/2010/main" val="1004823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295B19D-ABFF-424B-8EFA-035C725498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idx="4294967295"/>
          </p:nvPr>
        </p:nvSpPr>
        <p:spPr>
          <a:xfrm>
            <a:off x="5021821" y="3812954"/>
            <a:ext cx="6465287" cy="1516014"/>
          </a:xfrm>
        </p:spPr>
        <p:txBody>
          <a:bodyPr vert="horz" lIns="91440" tIns="45720" rIns="91440" bIns="45720" rtlCol="0" anchor="b">
            <a:normAutofit/>
          </a:bodyPr>
          <a:lstStyle/>
          <a:p>
            <a:pPr algn="l" defTabSz="914400">
              <a:lnSpc>
                <a:spcPct val="90000"/>
              </a:lnSpc>
            </a:pPr>
            <a:r>
              <a:rPr lang="en-US" sz="4800" kern="1200">
                <a:solidFill>
                  <a:srgbClr val="FFFFFF"/>
                </a:solidFill>
                <a:latin typeface="+mj-lt"/>
                <a:ea typeface="+mj-ea"/>
                <a:cs typeface="+mj-cs"/>
              </a:rPr>
              <a:t>Chaps or Saw Pants</a:t>
            </a:r>
          </a:p>
        </p:txBody>
      </p:sp>
      <p:cxnSp>
        <p:nvCxnSpPr>
          <p:cNvPr id="14" name="Straight Connector 13">
            <a:extLst>
              <a:ext uri="{FF2B5EF4-FFF2-40B4-BE49-F238E27FC236}">
                <a16:creationId xmlns:a16="http://schemas.microsoft.com/office/drawing/2014/main" id="{5DAB7C37-6FDF-42A4-84B2-22877636BAC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6" name="Picture 5" descr="IMG_4603.jpg"/>
          <p:cNvPicPr>
            <a:picLocks noChangeAspect="1"/>
          </p:cNvPicPr>
          <p:nvPr/>
        </p:nvPicPr>
        <p:blipFill rotWithShape="1">
          <a:blip r:embed="rId3" cstate="screen">
            <a:extLst>
              <a:ext uri="{28A0092B-C50C-407E-A947-70E740481C1C}">
                <a14:useLocalDpi xmlns:a14="http://schemas.microsoft.com/office/drawing/2010/main"/>
              </a:ext>
            </a:extLst>
          </a:blip>
          <a:srcRect l="1708" r="9348" b="-2"/>
          <a:stretch/>
        </p:blipFill>
        <p:spPr>
          <a:xfrm>
            <a:off x="317635" y="299363"/>
            <a:ext cx="4160452" cy="6236904"/>
          </a:xfrm>
          <a:prstGeom prst="rect">
            <a:avLst/>
          </a:prstGeom>
        </p:spPr>
      </p:pic>
      <p:pic>
        <p:nvPicPr>
          <p:cNvPr id="7" name="Picture 6" descr="chaps.jpg"/>
          <p:cNvPicPr>
            <a:picLocks noChangeAspect="1"/>
          </p:cNvPicPr>
          <p:nvPr/>
        </p:nvPicPr>
        <p:blipFill rotWithShape="1">
          <a:blip r:embed="rId4" cstate="screen">
            <a:extLst>
              <a:ext uri="{28A0092B-C50C-407E-A947-70E740481C1C}">
                <a14:useLocalDpi xmlns:a14="http://schemas.microsoft.com/office/drawing/2010/main"/>
              </a:ext>
            </a:extLst>
          </a:blip>
          <a:srcRect t="7410" r="3" b="20055"/>
          <a:stretch/>
        </p:blipFill>
        <p:spPr>
          <a:xfrm>
            <a:off x="4654296" y="299363"/>
            <a:ext cx="4308687" cy="3008188"/>
          </a:xfrm>
          <a:prstGeom prst="rect">
            <a:avLst/>
          </a:prstGeom>
        </p:spPr>
      </p:pic>
      <p:pic>
        <p:nvPicPr>
          <p:cNvPr id="5" name="Picture 4" descr="IMG_2784.jpg"/>
          <p:cNvPicPr>
            <a:picLocks noChangeAspect="1"/>
          </p:cNvPicPr>
          <p:nvPr/>
        </p:nvPicPr>
        <p:blipFill rotWithShape="1">
          <a:blip r:embed="rId5" cstate="screen">
            <a:extLst>
              <a:ext uri="{28A0092B-C50C-407E-A947-70E740481C1C}">
                <a14:useLocalDpi xmlns:a14="http://schemas.microsoft.com/office/drawing/2010/main"/>
              </a:ext>
            </a:extLst>
          </a:blip>
          <a:srcRect l="6561" r="25017" b="-3"/>
          <a:stretch/>
        </p:blipFill>
        <p:spPr>
          <a:xfrm>
            <a:off x="9123851" y="299364"/>
            <a:ext cx="2744300" cy="3008188"/>
          </a:xfrm>
          <a:prstGeom prst="rect">
            <a:avLst/>
          </a:prstGeom>
        </p:spPr>
      </p:pic>
    </p:spTree>
    <p:extLst>
      <p:ext uri="{BB962C8B-B14F-4D97-AF65-F5344CB8AC3E}">
        <p14:creationId xmlns:p14="http://schemas.microsoft.com/office/powerpoint/2010/main" val="10942771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ehold Chainsaw Proof Pants in Action">
            <a:hlinkClick r:id="" action="ppaction://media"/>
            <a:extLst>
              <a:ext uri="{FF2B5EF4-FFF2-40B4-BE49-F238E27FC236}">
                <a16:creationId xmlns:a16="http://schemas.microsoft.com/office/drawing/2014/main" id="{45A41AB3-4953-A441-947B-322F4EC6C723}"/>
              </a:ext>
            </a:extLst>
          </p:cNvPr>
          <p:cNvPicPr>
            <a:picLocks noRot="1" noChangeAspect="1"/>
          </p:cNvPicPr>
          <p:nvPr>
            <a:videoFile r:link="rId1"/>
          </p:nvPr>
        </p:nvPicPr>
        <p:blipFill>
          <a:blip r:embed="rId4"/>
          <a:stretch>
            <a:fillRect/>
          </a:stretch>
        </p:blipFill>
        <p:spPr>
          <a:xfrm>
            <a:off x="1608552" y="1417638"/>
            <a:ext cx="8974897" cy="5048380"/>
          </a:xfrm>
          <a:prstGeom prst="rect">
            <a:avLst/>
          </a:prstGeom>
        </p:spPr>
      </p:pic>
      <p:sp>
        <p:nvSpPr>
          <p:cNvPr id="3" name="Title 2">
            <a:extLst>
              <a:ext uri="{FF2B5EF4-FFF2-40B4-BE49-F238E27FC236}">
                <a16:creationId xmlns:a16="http://schemas.microsoft.com/office/drawing/2014/main" id="{BE38AC62-B713-9C42-9A82-69A180CC0B71}"/>
              </a:ext>
            </a:extLst>
          </p:cNvPr>
          <p:cNvSpPr>
            <a:spLocks noGrp="1"/>
          </p:cNvSpPr>
          <p:nvPr>
            <p:ph type="title"/>
          </p:nvPr>
        </p:nvSpPr>
        <p:spPr/>
        <p:txBody>
          <a:bodyPr/>
          <a:lstStyle/>
          <a:p>
            <a:r>
              <a:rPr lang="en-US" dirty="0"/>
              <a:t>Don’t Try This At Home!</a:t>
            </a:r>
          </a:p>
        </p:txBody>
      </p:sp>
    </p:spTree>
    <p:extLst>
      <p:ext uri="{BB962C8B-B14F-4D97-AF65-F5344CB8AC3E}">
        <p14:creationId xmlns:p14="http://schemas.microsoft.com/office/powerpoint/2010/main" val="131882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30698-9C15-E84A-9AA6-3BB3C94A689E}"/>
              </a:ext>
            </a:extLst>
          </p:cNvPr>
          <p:cNvSpPr>
            <a:spLocks noGrp="1"/>
          </p:cNvSpPr>
          <p:nvPr>
            <p:ph type="title"/>
          </p:nvPr>
        </p:nvSpPr>
        <p:spPr>
          <a:xfrm>
            <a:off x="1981200" y="0"/>
            <a:ext cx="8229600" cy="1143000"/>
          </a:xfrm>
        </p:spPr>
        <p:txBody>
          <a:bodyPr/>
          <a:lstStyle/>
          <a:p>
            <a:r>
              <a:rPr lang="en-US" dirty="0"/>
              <a:t>Sister Margaret Ann</a:t>
            </a:r>
          </a:p>
        </p:txBody>
      </p:sp>
      <p:pic>
        <p:nvPicPr>
          <p:cNvPr id="4" name="Chainsaw-Wielding Nun Helps Cleanup After Hurricane Irma">
            <a:hlinkClick r:id="" action="ppaction://media"/>
            <a:extLst>
              <a:ext uri="{FF2B5EF4-FFF2-40B4-BE49-F238E27FC236}">
                <a16:creationId xmlns:a16="http://schemas.microsoft.com/office/drawing/2014/main" id="{F0FBC294-21AB-A74B-950B-47F8DC471052}"/>
              </a:ext>
            </a:extLst>
          </p:cNvPr>
          <p:cNvPicPr>
            <a:picLocks noGrp="1" noRot="1" noChangeAspect="1"/>
          </p:cNvPicPr>
          <p:nvPr>
            <p:ph idx="1"/>
            <a:videoFile r:link="rId1"/>
          </p:nvPr>
        </p:nvPicPr>
        <p:blipFill>
          <a:blip r:embed="rId4"/>
          <a:stretch>
            <a:fillRect/>
          </a:stretch>
        </p:blipFill>
        <p:spPr>
          <a:xfrm>
            <a:off x="692867" y="-936703"/>
            <a:ext cx="10806265" cy="8098812"/>
          </a:xfrm>
          <a:prstGeom prst="rect">
            <a:avLst/>
          </a:prstGeom>
        </p:spPr>
      </p:pic>
    </p:spTree>
    <p:extLst>
      <p:ext uri="{BB962C8B-B14F-4D97-AF65-F5344CB8AC3E}">
        <p14:creationId xmlns:p14="http://schemas.microsoft.com/office/powerpoint/2010/main" val="4023960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383B190-6BFB-422F-B667-06B7B25F09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708357" y="3509963"/>
            <a:ext cx="7092215" cy="2967839"/>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a:xfrm>
            <a:off x="5021821" y="3812954"/>
            <a:ext cx="6465287" cy="1516014"/>
          </a:xfrm>
        </p:spPr>
        <p:txBody>
          <a:bodyPr vert="horz" lIns="91440" tIns="45720" rIns="91440" bIns="45720" rtlCol="0" anchor="b">
            <a:normAutofit/>
          </a:bodyPr>
          <a:lstStyle/>
          <a:p>
            <a:pPr algn="l" defTabSz="914400">
              <a:lnSpc>
                <a:spcPct val="90000"/>
              </a:lnSpc>
            </a:pPr>
            <a:r>
              <a:rPr lang="en-US" sz="4800" kern="1200">
                <a:solidFill>
                  <a:srgbClr val="FFFFFF"/>
                </a:solidFill>
                <a:latin typeface="+mj-lt"/>
                <a:ea typeface="+mj-ea"/>
                <a:cs typeface="+mj-cs"/>
              </a:rPr>
              <a:t>Gloves and Boots</a:t>
            </a:r>
          </a:p>
        </p:txBody>
      </p:sp>
      <p:pic>
        <p:nvPicPr>
          <p:cNvPr id="2" name="Picture 1" descr="C:\Users\Bmaddy\Pictures\Chainsaws\45469_700x700.jpg"/>
          <p:cNvPicPr/>
          <p:nvPr/>
        </p:nvPicPr>
        <p:blipFill rotWithShape="1">
          <a:blip r:embed="rId3" cstate="screen">
            <a:extLst>
              <a:ext uri="{28A0092B-C50C-407E-A947-70E740481C1C}">
                <a14:useLocalDpi xmlns:a14="http://schemas.microsoft.com/office/drawing/2010/main"/>
              </a:ext>
            </a:extLst>
          </a:blip>
          <a:srcRect t="1176" r="-1" b="24417"/>
          <a:stretch/>
        </p:blipFill>
        <p:spPr bwMode="auto">
          <a:xfrm>
            <a:off x="317635" y="299363"/>
            <a:ext cx="4160452" cy="3049204"/>
          </a:xfrm>
          <a:prstGeom prst="rect">
            <a:avLst/>
          </a:prstGeom>
          <a:noFill/>
        </p:spPr>
      </p:pic>
      <p:pic>
        <p:nvPicPr>
          <p:cNvPr id="4" name="Picture 3" descr="C:\Users\Bmaddy\Pictures\Chainsaws\034128d32ce746208955e3d8f4128e0d.jpg"/>
          <p:cNvPicPr/>
          <p:nvPr/>
        </p:nvPicPr>
        <p:blipFill rotWithShape="1">
          <a:blip r:embed="rId4">
            <a:extLst>
              <a:ext uri="{28A0092B-C50C-407E-A947-70E740481C1C}">
                <a14:useLocalDpi xmlns:a14="http://schemas.microsoft.com/office/drawing/2010/main"/>
              </a:ext>
            </a:extLst>
          </a:blip>
          <a:srcRect t="25415" r="-1" b="5933"/>
          <a:stretch/>
        </p:blipFill>
        <p:spPr bwMode="auto">
          <a:xfrm>
            <a:off x="4654296" y="299363"/>
            <a:ext cx="7217085" cy="3008188"/>
          </a:xfrm>
          <a:prstGeom prst="rect">
            <a:avLst/>
          </a:prstGeom>
          <a:noFill/>
        </p:spPr>
      </p:pic>
      <p:cxnSp>
        <p:nvCxnSpPr>
          <p:cNvPr id="12" name="Straight Connector 11">
            <a:extLst>
              <a:ext uri="{FF2B5EF4-FFF2-40B4-BE49-F238E27FC236}">
                <a16:creationId xmlns:a16="http://schemas.microsoft.com/office/drawing/2014/main" id="{ED28E597-4AF8-4D69-A9AB-A1EDC6156B0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38287" y="5443086"/>
            <a:ext cx="64008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3" name="Picture 2" descr="C:\Users\Bmaddy\Pictures\Chainsaws\53266_700x700.jpg"/>
          <p:cNvPicPr/>
          <p:nvPr/>
        </p:nvPicPr>
        <p:blipFill rotWithShape="1">
          <a:blip r:embed="rId5" cstate="screen">
            <a:extLst>
              <a:ext uri="{28A0092B-C50C-407E-A947-70E740481C1C}">
                <a14:useLocalDpi xmlns:a14="http://schemas.microsoft.com/office/drawing/2010/main"/>
              </a:ext>
            </a:extLst>
          </a:blip>
          <a:srcRect t="8673" r="-1" b="6975"/>
          <a:stretch/>
        </p:blipFill>
        <p:spPr bwMode="auto">
          <a:xfrm>
            <a:off x="317635" y="3509433"/>
            <a:ext cx="4160452" cy="3026833"/>
          </a:xfrm>
          <a:prstGeom prst="rect">
            <a:avLst/>
          </a:prstGeom>
          <a:noFill/>
        </p:spPr>
      </p:pic>
    </p:spTree>
    <p:extLst>
      <p:ext uri="{BB962C8B-B14F-4D97-AF65-F5344CB8AC3E}">
        <p14:creationId xmlns:p14="http://schemas.microsoft.com/office/powerpoint/2010/main" val="424581193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FDA47BC-3069-47F5-8257-24B3B1F76A0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870957"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5186039-4FFE-7B44-88B8-B8C238BD61D2}"/>
              </a:ext>
            </a:extLst>
          </p:cNvPr>
          <p:cNvPicPr>
            <a:picLocks noChangeAspect="1"/>
          </p:cNvPicPr>
          <p:nvPr/>
        </p:nvPicPr>
        <p:blipFill>
          <a:blip r:embed="rId3"/>
          <a:stretch>
            <a:fillRect/>
          </a:stretch>
        </p:blipFill>
        <p:spPr>
          <a:xfrm>
            <a:off x="6216644" y="1313410"/>
            <a:ext cx="1986278" cy="1986278"/>
          </a:xfrm>
          <a:prstGeom prst="rect">
            <a:avLst/>
          </a:prstGeom>
        </p:spPr>
      </p:pic>
      <p:sp>
        <p:nvSpPr>
          <p:cNvPr id="14" name="Rectangle 13">
            <a:extLst>
              <a:ext uri="{FF2B5EF4-FFF2-40B4-BE49-F238E27FC236}">
                <a16:creationId xmlns:a16="http://schemas.microsoft.com/office/drawing/2014/main" id="{7AE95D8F-9825-4222-8846-E3461598CC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807551" y="4633546"/>
            <a:ext cx="8579094"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919654" y="4756639"/>
            <a:ext cx="8354891" cy="930447"/>
          </a:xfrm>
        </p:spPr>
        <p:txBody>
          <a:bodyPr vert="horz" lIns="91440" tIns="45720" rIns="91440" bIns="45720" rtlCol="0" anchor="b">
            <a:normAutofit/>
          </a:bodyPr>
          <a:lstStyle/>
          <a:p>
            <a:pPr defTabSz="914400">
              <a:lnSpc>
                <a:spcPct val="90000"/>
              </a:lnSpc>
            </a:pPr>
            <a:r>
              <a:rPr lang="en-US" sz="4700" dirty="0">
                <a:solidFill>
                  <a:srgbClr val="FFFFFF"/>
                </a:solidFill>
              </a:rPr>
              <a:t>If near traffic or hunters</a:t>
            </a:r>
          </a:p>
        </p:txBody>
      </p:sp>
      <p:pic>
        <p:nvPicPr>
          <p:cNvPr id="3" name="Picture 2">
            <a:extLst>
              <a:ext uri="{FF2B5EF4-FFF2-40B4-BE49-F238E27FC236}">
                <a16:creationId xmlns:a16="http://schemas.microsoft.com/office/drawing/2014/main" id="{2AA9DFE0-F970-6F4E-940C-A83B1C6514BD}"/>
              </a:ext>
            </a:extLst>
          </p:cNvPr>
          <p:cNvPicPr>
            <a:picLocks noChangeAspect="1"/>
          </p:cNvPicPr>
          <p:nvPr/>
        </p:nvPicPr>
        <p:blipFill>
          <a:blip r:embed="rId4"/>
          <a:stretch>
            <a:fillRect/>
          </a:stretch>
        </p:blipFill>
        <p:spPr>
          <a:xfrm>
            <a:off x="1764030" y="1309247"/>
            <a:ext cx="1994604" cy="1994604"/>
          </a:xfrm>
          <a:prstGeom prst="rect">
            <a:avLst/>
          </a:prstGeom>
        </p:spPr>
      </p:pic>
      <p:pic>
        <p:nvPicPr>
          <p:cNvPr id="7" name="Picture 6">
            <a:extLst>
              <a:ext uri="{FF2B5EF4-FFF2-40B4-BE49-F238E27FC236}">
                <a16:creationId xmlns:a16="http://schemas.microsoft.com/office/drawing/2014/main" id="{0692ECB1-F685-2A40-9140-50264B7B006B}"/>
              </a:ext>
            </a:extLst>
          </p:cNvPr>
          <p:cNvPicPr>
            <a:picLocks noChangeAspect="1"/>
          </p:cNvPicPr>
          <p:nvPr/>
        </p:nvPicPr>
        <p:blipFill>
          <a:blip r:embed="rId5"/>
          <a:stretch>
            <a:fillRect/>
          </a:stretch>
        </p:blipFill>
        <p:spPr>
          <a:xfrm>
            <a:off x="3991607" y="1314045"/>
            <a:ext cx="1985008" cy="1985008"/>
          </a:xfrm>
          <a:prstGeom prst="rect">
            <a:avLst/>
          </a:prstGeom>
        </p:spPr>
      </p:pic>
      <p:cxnSp>
        <p:nvCxnSpPr>
          <p:cNvPr id="16" name="Straight Connector 15">
            <a:extLst>
              <a:ext uri="{FF2B5EF4-FFF2-40B4-BE49-F238E27FC236}">
                <a16:creationId xmlns:a16="http://schemas.microsoft.com/office/drawing/2014/main" id="{942B920A-73AD-402A-8EEF-B88E1A9398B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7264"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00C9EB70-BC82-414A-BF8D-AD7FC672761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323572"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D86CF226-AEBB-7B4C-9AA3-296131E1A9FB}"/>
              </a:ext>
            </a:extLst>
          </p:cNvPr>
          <p:cNvPicPr>
            <a:picLocks noChangeAspect="1"/>
          </p:cNvPicPr>
          <p:nvPr/>
        </p:nvPicPr>
        <p:blipFill>
          <a:blip r:embed="rId6"/>
          <a:stretch>
            <a:fillRect/>
          </a:stretch>
        </p:blipFill>
        <p:spPr>
          <a:xfrm>
            <a:off x="8442952" y="1335725"/>
            <a:ext cx="1986279" cy="1986279"/>
          </a:xfrm>
          <a:prstGeom prst="rect">
            <a:avLst/>
          </a:prstGeom>
        </p:spPr>
      </p:pic>
      <p:cxnSp>
        <p:nvCxnSpPr>
          <p:cNvPr id="20" name="Straight Connector 19">
            <a:extLst>
              <a:ext uri="{FF2B5EF4-FFF2-40B4-BE49-F238E27FC236}">
                <a16:creationId xmlns:a16="http://schemas.microsoft.com/office/drawing/2014/main" id="{3217665F-0036-444A-8D4A-33AF36A36A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0" y="5738691"/>
            <a:ext cx="58293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309198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B68C82AB-80DF-ED4A-A1C0-3454ED593F26}"/>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Watch Out For Bites and Stings</a:t>
            </a:r>
          </a:p>
        </p:txBody>
      </p:sp>
      <p:graphicFrame>
        <p:nvGraphicFramePr>
          <p:cNvPr id="5" name="Content Placeholder 2">
            <a:extLst>
              <a:ext uri="{FF2B5EF4-FFF2-40B4-BE49-F238E27FC236}">
                <a16:creationId xmlns:a16="http://schemas.microsoft.com/office/drawing/2014/main" id="{8A8C6DE5-C5C6-4F2F-8C1D-1CCE3F8E1493}"/>
              </a:ext>
            </a:extLst>
          </p:cNvPr>
          <p:cNvGraphicFramePr>
            <a:graphicFrameLocks noGrp="1"/>
          </p:cNvGraphicFramePr>
          <p:nvPr>
            <p:ph idx="1"/>
            <p:extLst>
              <p:ext uri="{D42A27DB-BD31-4B8C-83A1-F6EECF244321}">
                <p14:modId xmlns:p14="http://schemas.microsoft.com/office/powerpoint/2010/main" val="3571012543"/>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172402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9D4676E-8C5A-754F-88DC-8E9232AC495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868501" y="1518729"/>
            <a:ext cx="5075193" cy="5080525"/>
          </a:xfrm>
          <a:prstGeom prst="rect">
            <a:avLst/>
          </a:prstGeom>
        </p:spPr>
      </p:pic>
      <p:pic>
        <p:nvPicPr>
          <p:cNvPr id="3" name="Picture 2">
            <a:extLst>
              <a:ext uri="{FF2B5EF4-FFF2-40B4-BE49-F238E27FC236}">
                <a16:creationId xmlns:a16="http://schemas.microsoft.com/office/drawing/2014/main" id="{56D838DE-58F1-3644-8AFD-E98D365AC58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6248308" y="551936"/>
            <a:ext cx="4236812" cy="6047317"/>
          </a:xfrm>
          <a:prstGeom prst="rect">
            <a:avLst/>
          </a:prstGeom>
        </p:spPr>
      </p:pic>
      <p:sp>
        <p:nvSpPr>
          <p:cNvPr id="6" name="TextBox 5">
            <a:extLst>
              <a:ext uri="{FF2B5EF4-FFF2-40B4-BE49-F238E27FC236}">
                <a16:creationId xmlns:a16="http://schemas.microsoft.com/office/drawing/2014/main" id="{A7A06DC3-470A-6943-8A6D-F13633B9C62F}"/>
              </a:ext>
            </a:extLst>
          </p:cNvPr>
          <p:cNvSpPr txBox="1"/>
          <p:nvPr/>
        </p:nvSpPr>
        <p:spPr>
          <a:xfrm>
            <a:off x="1484147" y="258746"/>
            <a:ext cx="2134495" cy="769441"/>
          </a:xfrm>
          <a:prstGeom prst="rect">
            <a:avLst/>
          </a:prstGeom>
          <a:noFill/>
        </p:spPr>
        <p:txBody>
          <a:bodyPr wrap="none" rtlCol="0">
            <a:spAutoFit/>
          </a:bodyPr>
          <a:lstStyle/>
          <a:p>
            <a:r>
              <a:rPr lang="en-US" sz="4400" dirty="0"/>
              <a:t>Chiggers</a:t>
            </a:r>
          </a:p>
        </p:txBody>
      </p:sp>
    </p:spTree>
    <p:extLst>
      <p:ext uri="{BB962C8B-B14F-4D97-AF65-F5344CB8AC3E}">
        <p14:creationId xmlns:p14="http://schemas.microsoft.com/office/powerpoint/2010/main" val="36674221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2E42C5-D4A3-4143-A916-DFCDE5C81BB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b="-1"/>
          <a:stretch/>
        </p:blipFill>
        <p:spPr>
          <a:xfrm>
            <a:off x="548640" y="37447"/>
            <a:ext cx="8199120" cy="820771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3" name="Picture 2">
            <a:extLst>
              <a:ext uri="{FF2B5EF4-FFF2-40B4-BE49-F238E27FC236}">
                <a16:creationId xmlns:a16="http://schemas.microsoft.com/office/drawing/2014/main" id="{335AE441-993C-0640-9FF8-B2B8ED8C049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5866764" y="10"/>
            <a:ext cx="5776596" cy="8245152"/>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2" name="Rectangle 1">
            <a:extLst>
              <a:ext uri="{FF2B5EF4-FFF2-40B4-BE49-F238E27FC236}">
                <a16:creationId xmlns:a16="http://schemas.microsoft.com/office/drawing/2014/main" id="{B38E0061-AF3D-0044-8D86-9FFEBEFAC841}"/>
              </a:ext>
            </a:extLst>
          </p:cNvPr>
          <p:cNvSpPr/>
          <p:nvPr/>
        </p:nvSpPr>
        <p:spPr>
          <a:xfrm>
            <a:off x="1691976" y="531614"/>
            <a:ext cx="2057063" cy="707886"/>
          </a:xfrm>
          <a:prstGeom prst="rect">
            <a:avLst/>
          </a:prstGeom>
        </p:spPr>
        <p:txBody>
          <a:bodyPr wrap="square">
            <a:spAutoFit/>
          </a:bodyPr>
          <a:lstStyle/>
          <a:p>
            <a:r>
              <a:rPr lang="en-US" sz="4000" dirty="0"/>
              <a:t>Ticks</a:t>
            </a:r>
          </a:p>
        </p:txBody>
      </p:sp>
    </p:spTree>
    <p:extLst>
      <p:ext uri="{BB962C8B-B14F-4D97-AF65-F5344CB8AC3E}">
        <p14:creationId xmlns:p14="http://schemas.microsoft.com/office/powerpoint/2010/main" val="15590097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C8C1B5-78C7-7143-98C4-D404DDF7263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1"/>
          <a:stretch/>
        </p:blipFill>
        <p:spPr>
          <a:xfrm>
            <a:off x="1524020" y="11"/>
            <a:ext cx="6856288" cy="6863475"/>
          </a:xfrm>
          <a:custGeom>
            <a:avLst/>
            <a:gdLst>
              <a:gd name="connsiteX0" fmla="*/ 0 w 9141744"/>
              <a:gd name="connsiteY0" fmla="*/ 0 h 6863485"/>
              <a:gd name="connsiteX1" fmla="*/ 5963051 w 9141744"/>
              <a:gd name="connsiteY1" fmla="*/ 0 h 6863485"/>
              <a:gd name="connsiteX2" fmla="*/ 9141744 w 9141744"/>
              <a:gd name="connsiteY2" fmla="*/ 6863485 h 6863485"/>
              <a:gd name="connsiteX3" fmla="*/ 0 w 9141744"/>
              <a:gd name="connsiteY3" fmla="*/ 6863485 h 6863485"/>
              <a:gd name="connsiteX4" fmla="*/ 0 w 9141744"/>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1744" h="6863485">
                <a:moveTo>
                  <a:pt x="0" y="0"/>
                </a:moveTo>
                <a:lnTo>
                  <a:pt x="5963051" y="0"/>
                </a:lnTo>
                <a:lnTo>
                  <a:pt x="9141744" y="6863485"/>
                </a:lnTo>
                <a:lnTo>
                  <a:pt x="0" y="6863485"/>
                </a:lnTo>
                <a:lnTo>
                  <a:pt x="0" y="0"/>
                </a:lnTo>
                <a:close/>
              </a:path>
            </a:pathLst>
          </a:custGeom>
        </p:spPr>
      </p:pic>
      <p:pic>
        <p:nvPicPr>
          <p:cNvPr id="5" name="Picture 4">
            <a:extLst>
              <a:ext uri="{FF2B5EF4-FFF2-40B4-BE49-F238E27FC236}">
                <a16:creationId xmlns:a16="http://schemas.microsoft.com/office/drawing/2014/main" id="{9EE3F966-6EE1-5740-9B9B-137B85339FA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66764" y="10"/>
            <a:ext cx="4801236"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Tree>
    <p:extLst>
      <p:ext uri="{BB962C8B-B14F-4D97-AF65-F5344CB8AC3E}">
        <p14:creationId xmlns:p14="http://schemas.microsoft.com/office/powerpoint/2010/main" val="29893974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4FF8087-0BF6-9D4A-8EE6-B8B863E91E8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6601" y="643467"/>
            <a:ext cx="8178799" cy="5571066"/>
          </a:xfrm>
          <a:prstGeom prst="rect">
            <a:avLst/>
          </a:prstGeom>
        </p:spPr>
      </p:pic>
    </p:spTree>
    <p:extLst>
      <p:ext uri="{BB962C8B-B14F-4D97-AF65-F5344CB8AC3E}">
        <p14:creationId xmlns:p14="http://schemas.microsoft.com/office/powerpoint/2010/main" val="10063943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777429-7827-6049-B97B-9BA4E650EC95}"/>
              </a:ext>
            </a:extLst>
          </p:cNvPr>
          <p:cNvPicPr>
            <a:picLocks noChangeAspect="1"/>
          </p:cNvPicPr>
          <p:nvPr/>
        </p:nvPicPr>
        <p:blipFill>
          <a:blip r:embed="rId3"/>
          <a:stretch>
            <a:fillRect/>
          </a:stretch>
        </p:blipFill>
        <p:spPr>
          <a:xfrm>
            <a:off x="3634749" y="0"/>
            <a:ext cx="6407647" cy="6858000"/>
          </a:xfrm>
          <a:prstGeom prst="rect">
            <a:avLst/>
          </a:prstGeom>
        </p:spPr>
      </p:pic>
      <p:grpSp>
        <p:nvGrpSpPr>
          <p:cNvPr id="11" name="Group 10">
            <a:extLst>
              <a:ext uri="{FF2B5EF4-FFF2-40B4-BE49-F238E27FC236}">
                <a16:creationId xmlns:a16="http://schemas.microsoft.com/office/drawing/2014/main" id="{652544C3-D361-4548-A35E-4613AF060A66}"/>
              </a:ext>
            </a:extLst>
          </p:cNvPr>
          <p:cNvGrpSpPr/>
          <p:nvPr/>
        </p:nvGrpSpPr>
        <p:grpSpPr>
          <a:xfrm>
            <a:off x="84725" y="4045750"/>
            <a:ext cx="3550024" cy="2382852"/>
            <a:chOff x="0" y="1840432"/>
            <a:chExt cx="3550024" cy="2382852"/>
          </a:xfrm>
        </p:grpSpPr>
        <p:pic>
          <p:nvPicPr>
            <p:cNvPr id="4" name="Picture 3" descr="A picture containing orange, sitting, table, red&#10;&#10;Description automatically generated">
              <a:extLst>
                <a:ext uri="{FF2B5EF4-FFF2-40B4-BE49-F238E27FC236}">
                  <a16:creationId xmlns:a16="http://schemas.microsoft.com/office/drawing/2014/main" id="{2164D387-39FF-C544-8B62-7D2C86234347}"/>
                </a:ext>
              </a:extLst>
            </p:cNvPr>
            <p:cNvPicPr>
              <a:picLocks noChangeAspect="1"/>
            </p:cNvPicPr>
            <p:nvPr/>
          </p:nvPicPr>
          <p:blipFill>
            <a:blip r:embed="rId4"/>
            <a:stretch>
              <a:fillRect/>
            </a:stretch>
          </p:blipFill>
          <p:spPr>
            <a:xfrm>
              <a:off x="0" y="2064870"/>
              <a:ext cx="3550024" cy="2158414"/>
            </a:xfrm>
            <a:prstGeom prst="rect">
              <a:avLst/>
            </a:prstGeom>
          </p:spPr>
        </p:pic>
        <p:pic>
          <p:nvPicPr>
            <p:cNvPr id="10" name="Picture 9" descr="A close up of a necklace&#10;&#10;Description automatically generated">
              <a:extLst>
                <a:ext uri="{FF2B5EF4-FFF2-40B4-BE49-F238E27FC236}">
                  <a16:creationId xmlns:a16="http://schemas.microsoft.com/office/drawing/2014/main" id="{2EBE6680-0457-5043-82AD-7DAE3D511601}"/>
                </a:ext>
              </a:extLst>
            </p:cNvPr>
            <p:cNvPicPr>
              <a:picLocks noChangeAspect="1"/>
            </p:cNvPicPr>
            <p:nvPr/>
          </p:nvPicPr>
          <p:blipFill>
            <a:blip r:embed="rId5"/>
            <a:stretch>
              <a:fillRect/>
            </a:stretch>
          </p:blipFill>
          <p:spPr>
            <a:xfrm>
              <a:off x="552726" y="1840432"/>
              <a:ext cx="2997298" cy="1588568"/>
            </a:xfrm>
            <a:prstGeom prst="rect">
              <a:avLst/>
            </a:prstGeom>
          </p:spPr>
        </p:pic>
      </p:grpSp>
    </p:spTree>
    <p:extLst>
      <p:ext uri="{BB962C8B-B14F-4D97-AF65-F5344CB8AC3E}">
        <p14:creationId xmlns:p14="http://schemas.microsoft.com/office/powerpoint/2010/main" val="646881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D61A9A-8EF3-624C-B1FC-C2BC1C2C6C8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6601" y="643467"/>
            <a:ext cx="8178799" cy="5571066"/>
          </a:xfrm>
          <a:prstGeom prst="rect">
            <a:avLst/>
          </a:prstGeom>
          <a:ln w="190500">
            <a:solidFill>
              <a:srgbClr val="FFFFFF"/>
            </a:solidFill>
            <a:miter lim="800000"/>
          </a:ln>
          <a:effectLst>
            <a:outerShdw blurRad="76200" dist="19050" dir="5400000" algn="t" rotWithShape="0">
              <a:prstClr val="black">
                <a:alpha val="55000"/>
              </a:prstClr>
            </a:outerShdw>
          </a:effectLst>
        </p:spPr>
      </p:pic>
      <p:sp>
        <p:nvSpPr>
          <p:cNvPr id="9" name="TextBox 8">
            <a:extLst>
              <a:ext uri="{FF2B5EF4-FFF2-40B4-BE49-F238E27FC236}">
                <a16:creationId xmlns:a16="http://schemas.microsoft.com/office/drawing/2014/main" id="{7122AA4E-BC71-0441-95B7-8EF7C2061CED}"/>
              </a:ext>
            </a:extLst>
          </p:cNvPr>
          <p:cNvSpPr txBox="1"/>
          <p:nvPr/>
        </p:nvSpPr>
        <p:spPr>
          <a:xfrm>
            <a:off x="6837375" y="5968721"/>
            <a:ext cx="3348025" cy="245812"/>
          </a:xfrm>
          <a:prstGeom prst="rect">
            <a:avLst/>
          </a:prstGeom>
        </p:spPr>
        <p:txBody>
          <a:bodyPr vert="horz" lIns="91440" tIns="45720" rIns="91440" bIns="45720" rtlCol="0" anchor="b">
            <a:normAutofit lnSpcReduction="10000"/>
          </a:bodyPr>
          <a:lstStyle/>
          <a:p>
            <a:pPr defTabSz="914400">
              <a:lnSpc>
                <a:spcPct val="90000"/>
              </a:lnSpc>
              <a:spcBef>
                <a:spcPct val="0"/>
              </a:spcBef>
              <a:spcAft>
                <a:spcPts val="600"/>
              </a:spcAft>
            </a:pPr>
            <a:r>
              <a:rPr lang="en-US" sz="1200" dirty="0">
                <a:latin typeface="+mj-lt"/>
                <a:ea typeface="+mj-ea"/>
                <a:cs typeface="+mj-cs"/>
              </a:rPr>
              <a:t>Brian Lockhart, USDA Forest Service, </a:t>
            </a:r>
            <a:r>
              <a:rPr lang="en-US" sz="1200" dirty="0" err="1">
                <a:latin typeface="+mj-lt"/>
                <a:ea typeface="+mj-ea"/>
                <a:cs typeface="+mj-cs"/>
              </a:rPr>
              <a:t>Bugwood.org</a:t>
            </a:r>
            <a:endParaRPr lang="en-US" sz="1200" dirty="0">
              <a:latin typeface="+mj-lt"/>
              <a:ea typeface="+mj-ea"/>
              <a:cs typeface="+mj-cs"/>
            </a:endParaRPr>
          </a:p>
        </p:txBody>
      </p:sp>
    </p:spTree>
    <p:extLst>
      <p:ext uri="{BB962C8B-B14F-4D97-AF65-F5344CB8AC3E}">
        <p14:creationId xmlns:p14="http://schemas.microsoft.com/office/powerpoint/2010/main" val="471060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8DF60-53CC-AA46-976C-C0C6A6AB0BA7}"/>
              </a:ext>
            </a:extLst>
          </p:cNvPr>
          <p:cNvSpPr>
            <a:spLocks noGrp="1"/>
          </p:cNvSpPr>
          <p:nvPr>
            <p:ph type="title"/>
          </p:nvPr>
        </p:nvSpPr>
        <p:spPr>
          <a:xfrm>
            <a:off x="302592" y="0"/>
            <a:ext cx="11889407" cy="1902728"/>
          </a:xfrm>
        </p:spPr>
        <p:txBody>
          <a:bodyPr>
            <a:normAutofit/>
          </a:bodyPr>
          <a:lstStyle/>
          <a:p>
            <a:pPr algn="l"/>
            <a:r>
              <a:rPr lang="en-US" dirty="0"/>
              <a:t>Chainsaw Safety Inspection: Five Essential  Safety Features</a:t>
            </a:r>
          </a:p>
        </p:txBody>
      </p:sp>
      <p:sp>
        <p:nvSpPr>
          <p:cNvPr id="3" name="Content Placeholder 2">
            <a:extLst>
              <a:ext uri="{FF2B5EF4-FFF2-40B4-BE49-F238E27FC236}">
                <a16:creationId xmlns:a16="http://schemas.microsoft.com/office/drawing/2014/main" id="{C44CF986-944D-194C-8FEA-38694F440D27}"/>
              </a:ext>
            </a:extLst>
          </p:cNvPr>
          <p:cNvSpPr>
            <a:spLocks noGrp="1"/>
          </p:cNvSpPr>
          <p:nvPr>
            <p:ph idx="1"/>
          </p:nvPr>
        </p:nvSpPr>
        <p:spPr>
          <a:xfrm>
            <a:off x="302592" y="1738468"/>
            <a:ext cx="7042245" cy="3107579"/>
          </a:xfrm>
        </p:spPr>
        <p:txBody>
          <a:bodyPr>
            <a:normAutofit/>
          </a:bodyPr>
          <a:lstStyle/>
          <a:p>
            <a:pPr marL="342900" lvl="1" indent="0">
              <a:buNone/>
            </a:pPr>
            <a:endParaRPr lang="en-US" dirty="0"/>
          </a:p>
        </p:txBody>
      </p:sp>
      <p:grpSp>
        <p:nvGrpSpPr>
          <p:cNvPr id="5" name="Group 4">
            <a:extLst>
              <a:ext uri="{FF2B5EF4-FFF2-40B4-BE49-F238E27FC236}">
                <a16:creationId xmlns:a16="http://schemas.microsoft.com/office/drawing/2014/main" id="{A7BB1845-A3E4-4949-9B0C-13119795D4AF}"/>
              </a:ext>
            </a:extLst>
          </p:cNvPr>
          <p:cNvGrpSpPr>
            <a:grpSpLocks noChangeAspect="1"/>
          </p:cNvGrpSpPr>
          <p:nvPr/>
        </p:nvGrpSpPr>
        <p:grpSpPr>
          <a:xfrm>
            <a:off x="6928714" y="2679780"/>
            <a:ext cx="4245010" cy="4125990"/>
            <a:chOff x="5333043" y="857250"/>
            <a:chExt cx="2664365" cy="2589663"/>
          </a:xfrm>
        </p:grpSpPr>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333043" y="857251"/>
              <a:ext cx="2664365" cy="2589662"/>
            </a:xfrm>
            <a:prstGeom prst="rect">
              <a:avLst/>
            </a:prstGeom>
          </p:spPr>
        </p:pic>
        <p:sp>
          <p:nvSpPr>
            <p:cNvPr id="18" name="TextBox 17"/>
            <p:cNvSpPr txBox="1"/>
            <p:nvPr/>
          </p:nvSpPr>
          <p:spPr>
            <a:xfrm>
              <a:off x="6818812" y="857250"/>
              <a:ext cx="1178596" cy="300082"/>
            </a:xfrm>
            <a:prstGeom prst="rect">
              <a:avLst/>
            </a:prstGeom>
            <a:noFill/>
          </p:spPr>
          <p:txBody>
            <a:bodyPr wrap="square" rtlCol="0">
              <a:spAutoFit/>
            </a:bodyPr>
            <a:lstStyle/>
            <a:p>
              <a:r>
                <a:rPr lang="en-US" sz="2400" b="1" dirty="0">
                  <a:solidFill>
                    <a:schemeClr val="bg1"/>
                  </a:solidFill>
                </a:rPr>
                <a:t>Chain Brake</a:t>
              </a:r>
            </a:p>
          </p:txBody>
        </p:sp>
        <p:sp>
          <p:nvSpPr>
            <p:cNvPr id="19" name="Down Arrow 18"/>
            <p:cNvSpPr/>
            <p:nvPr/>
          </p:nvSpPr>
          <p:spPr>
            <a:xfrm rot="5195538">
              <a:off x="6357110" y="707846"/>
              <a:ext cx="306977" cy="616352"/>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grpSp>
        <p:nvGrpSpPr>
          <p:cNvPr id="8" name="Group 7">
            <a:extLst>
              <a:ext uri="{FF2B5EF4-FFF2-40B4-BE49-F238E27FC236}">
                <a16:creationId xmlns:a16="http://schemas.microsoft.com/office/drawing/2014/main" id="{C30E052F-AB87-F540-A476-77C8B5C23CA7}"/>
              </a:ext>
            </a:extLst>
          </p:cNvPr>
          <p:cNvGrpSpPr/>
          <p:nvPr/>
        </p:nvGrpSpPr>
        <p:grpSpPr>
          <a:xfrm>
            <a:off x="774011" y="2659444"/>
            <a:ext cx="4872467" cy="4123944"/>
            <a:chOff x="3710431" y="1984521"/>
            <a:chExt cx="4872467" cy="4123944"/>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710431" y="1984521"/>
              <a:ext cx="4872467" cy="4123944"/>
            </a:xfrm>
            <a:prstGeom prst="rect">
              <a:avLst/>
            </a:prstGeom>
          </p:spPr>
        </p:pic>
        <p:sp>
          <p:nvSpPr>
            <p:cNvPr id="16" name="TextBox 15"/>
            <p:cNvSpPr txBox="1"/>
            <p:nvPr/>
          </p:nvSpPr>
          <p:spPr>
            <a:xfrm>
              <a:off x="6793845" y="2617334"/>
              <a:ext cx="1513008" cy="830997"/>
            </a:xfrm>
            <a:prstGeom prst="rect">
              <a:avLst/>
            </a:prstGeom>
            <a:noFill/>
          </p:spPr>
          <p:txBody>
            <a:bodyPr wrap="square" rtlCol="0">
              <a:spAutoFit/>
            </a:bodyPr>
            <a:lstStyle/>
            <a:p>
              <a:pPr algn="ctr"/>
              <a:r>
                <a:rPr lang="en-US" sz="2400" b="1" dirty="0">
                  <a:solidFill>
                    <a:schemeClr val="bg1"/>
                  </a:solidFill>
                </a:rPr>
                <a:t>Throttle Lock</a:t>
              </a:r>
            </a:p>
          </p:txBody>
        </p:sp>
        <p:sp>
          <p:nvSpPr>
            <p:cNvPr id="17" name="Down Arrow 16"/>
            <p:cNvSpPr/>
            <p:nvPr/>
          </p:nvSpPr>
          <p:spPr>
            <a:xfrm>
              <a:off x="7405932" y="3500564"/>
              <a:ext cx="306977" cy="356549"/>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2" name="TextBox 21"/>
            <p:cNvSpPr txBox="1"/>
            <p:nvPr/>
          </p:nvSpPr>
          <p:spPr>
            <a:xfrm>
              <a:off x="3870327" y="5415963"/>
              <a:ext cx="2464662" cy="461665"/>
            </a:xfrm>
            <a:prstGeom prst="rect">
              <a:avLst/>
            </a:prstGeom>
            <a:noFill/>
          </p:spPr>
          <p:txBody>
            <a:bodyPr wrap="square" rtlCol="0">
              <a:spAutoFit/>
            </a:bodyPr>
            <a:lstStyle/>
            <a:p>
              <a:r>
                <a:rPr lang="en-US" sz="2400" b="1" dirty="0">
                  <a:solidFill>
                    <a:schemeClr val="bg1"/>
                  </a:solidFill>
                </a:rPr>
                <a:t>Right Hand Guard</a:t>
              </a:r>
            </a:p>
          </p:txBody>
        </p:sp>
        <p:sp>
          <p:nvSpPr>
            <p:cNvPr id="23" name="Down Arrow 22"/>
            <p:cNvSpPr/>
            <p:nvPr/>
          </p:nvSpPr>
          <p:spPr>
            <a:xfrm rot="16200000">
              <a:off x="6357111" y="5484904"/>
              <a:ext cx="306977" cy="356549"/>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grpSp>
    </p:spTree>
    <p:extLst>
      <p:ext uri="{BB962C8B-B14F-4D97-AF65-F5344CB8AC3E}">
        <p14:creationId xmlns:p14="http://schemas.microsoft.com/office/powerpoint/2010/main" val="18891134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AED615-9293-834B-80D0-2D4013C31E64}"/>
              </a:ext>
            </a:extLst>
          </p:cNvPr>
          <p:cNvSpPr>
            <a:spLocks noGrp="1"/>
          </p:cNvSpPr>
          <p:nvPr>
            <p:ph type="title"/>
          </p:nvPr>
        </p:nvSpPr>
        <p:spPr>
          <a:xfrm>
            <a:off x="609599" y="457200"/>
            <a:ext cx="10972800" cy="1143000"/>
          </a:xfrm>
        </p:spPr>
        <p:txBody>
          <a:bodyPr>
            <a:normAutofit fontScale="90000"/>
          </a:bodyPr>
          <a:lstStyle/>
          <a:p>
            <a:r>
              <a:rPr lang="en-US" dirty="0"/>
              <a:t>Tree Care Industry Association </a:t>
            </a:r>
            <a:br>
              <a:rPr lang="en-US" dirty="0"/>
            </a:br>
            <a:r>
              <a:rPr lang="en-US" dirty="0"/>
              <a:t>(statistics change, trends don’t)</a:t>
            </a:r>
            <a:br>
              <a:rPr lang="en-US" dirty="0"/>
            </a:br>
            <a:endParaRPr lang="en-US" dirty="0"/>
          </a:p>
        </p:txBody>
      </p:sp>
      <p:sp>
        <p:nvSpPr>
          <p:cNvPr id="5" name="Content Placeholder 4">
            <a:extLst>
              <a:ext uri="{FF2B5EF4-FFF2-40B4-BE49-F238E27FC236}">
                <a16:creationId xmlns:a16="http://schemas.microsoft.com/office/drawing/2014/main" id="{1E72417C-3311-2048-B159-06F40D28336F}"/>
              </a:ext>
            </a:extLst>
          </p:cNvPr>
          <p:cNvSpPr>
            <a:spLocks noGrp="1"/>
          </p:cNvSpPr>
          <p:nvPr>
            <p:ph idx="1"/>
          </p:nvPr>
        </p:nvSpPr>
        <p:spPr/>
        <p:txBody>
          <a:bodyPr/>
          <a:lstStyle/>
          <a:p>
            <a:pPr marL="0" indent="0">
              <a:buNone/>
            </a:pPr>
            <a:endParaRPr lang="en-US" dirty="0"/>
          </a:p>
        </p:txBody>
      </p:sp>
      <p:graphicFrame>
        <p:nvGraphicFramePr>
          <p:cNvPr id="2" name="Table 1">
            <a:extLst>
              <a:ext uri="{FF2B5EF4-FFF2-40B4-BE49-F238E27FC236}">
                <a16:creationId xmlns:a16="http://schemas.microsoft.com/office/drawing/2014/main" id="{1C255497-190D-6A4A-BD9D-3C4A19BFAD94}"/>
              </a:ext>
            </a:extLst>
          </p:cNvPr>
          <p:cNvGraphicFramePr>
            <a:graphicFrameLocks noGrp="1"/>
          </p:cNvGraphicFramePr>
          <p:nvPr>
            <p:extLst>
              <p:ext uri="{D42A27DB-BD31-4B8C-83A1-F6EECF244321}">
                <p14:modId xmlns:p14="http://schemas.microsoft.com/office/powerpoint/2010/main" val="211553549"/>
              </p:ext>
            </p:extLst>
          </p:nvPr>
        </p:nvGraphicFramePr>
        <p:xfrm>
          <a:off x="723900" y="1816100"/>
          <a:ext cx="10858499" cy="4310065"/>
        </p:xfrm>
        <a:graphic>
          <a:graphicData uri="http://schemas.openxmlformats.org/drawingml/2006/table">
            <a:tbl>
              <a:tblPr firstRow="1" bandRow="1">
                <a:tableStyleId>{5C22544A-7EE6-4342-B048-85BDC9FD1C3A}</a:tableStyleId>
              </a:tblPr>
              <a:tblGrid>
                <a:gridCol w="3627009">
                  <a:extLst>
                    <a:ext uri="{9D8B030D-6E8A-4147-A177-3AD203B41FA5}">
                      <a16:colId xmlns:a16="http://schemas.microsoft.com/office/drawing/2014/main" val="1756540052"/>
                    </a:ext>
                  </a:extLst>
                </a:gridCol>
                <a:gridCol w="3627009">
                  <a:extLst>
                    <a:ext uri="{9D8B030D-6E8A-4147-A177-3AD203B41FA5}">
                      <a16:colId xmlns:a16="http://schemas.microsoft.com/office/drawing/2014/main" val="1751832777"/>
                    </a:ext>
                  </a:extLst>
                </a:gridCol>
                <a:gridCol w="3604481">
                  <a:extLst>
                    <a:ext uri="{9D8B030D-6E8A-4147-A177-3AD203B41FA5}">
                      <a16:colId xmlns:a16="http://schemas.microsoft.com/office/drawing/2014/main" val="4133257833"/>
                    </a:ext>
                  </a:extLst>
                </a:gridCol>
              </a:tblGrid>
              <a:tr h="862013">
                <a:tc>
                  <a:txBody>
                    <a:bodyPr/>
                    <a:lstStyle/>
                    <a:p>
                      <a:r>
                        <a:rPr lang="en-US" sz="2800" dirty="0"/>
                        <a:t>Type</a:t>
                      </a:r>
                    </a:p>
                  </a:txBody>
                  <a:tcPr/>
                </a:tc>
                <a:tc>
                  <a:txBody>
                    <a:bodyPr/>
                    <a:lstStyle/>
                    <a:p>
                      <a:pPr algn="ctr"/>
                      <a:r>
                        <a:rPr lang="en-US" sz="2800" dirty="0"/>
                        <a:t>2016</a:t>
                      </a:r>
                    </a:p>
                  </a:txBody>
                  <a:tcPr/>
                </a:tc>
                <a:tc>
                  <a:txBody>
                    <a:bodyPr/>
                    <a:lstStyle/>
                    <a:p>
                      <a:pPr algn="ctr"/>
                      <a:r>
                        <a:rPr lang="en-US" sz="2800" dirty="0"/>
                        <a:t>2017</a:t>
                      </a:r>
                    </a:p>
                  </a:txBody>
                  <a:tcPr/>
                </a:tc>
                <a:extLst>
                  <a:ext uri="{0D108BD9-81ED-4DB2-BD59-A6C34878D82A}">
                    <a16:rowId xmlns:a16="http://schemas.microsoft.com/office/drawing/2014/main" val="3135521161"/>
                  </a:ext>
                </a:extLst>
              </a:tr>
              <a:tr h="862013">
                <a:tc>
                  <a:txBody>
                    <a:bodyPr/>
                    <a:lstStyle/>
                    <a:p>
                      <a:r>
                        <a:rPr lang="en-US" sz="2800" dirty="0"/>
                        <a:t>Falls</a:t>
                      </a:r>
                    </a:p>
                  </a:txBody>
                  <a:tcPr/>
                </a:tc>
                <a:tc>
                  <a:txBody>
                    <a:bodyPr/>
                    <a:lstStyle/>
                    <a:p>
                      <a:pPr algn="ctr"/>
                      <a:r>
                        <a:rPr lang="en-US" sz="2800" dirty="0"/>
                        <a:t>48</a:t>
                      </a:r>
                    </a:p>
                  </a:txBody>
                  <a:tcPr/>
                </a:tc>
                <a:tc>
                  <a:txBody>
                    <a:bodyPr/>
                    <a:lstStyle/>
                    <a:p>
                      <a:pPr algn="ctr"/>
                      <a:r>
                        <a:rPr lang="en-US" sz="2800" dirty="0"/>
                        <a:t>42</a:t>
                      </a:r>
                    </a:p>
                  </a:txBody>
                  <a:tcPr/>
                </a:tc>
                <a:extLst>
                  <a:ext uri="{0D108BD9-81ED-4DB2-BD59-A6C34878D82A}">
                    <a16:rowId xmlns:a16="http://schemas.microsoft.com/office/drawing/2014/main" val="108004592"/>
                  </a:ext>
                </a:extLst>
              </a:tr>
              <a:tr h="862013">
                <a:tc>
                  <a:txBody>
                    <a:bodyPr/>
                    <a:lstStyle/>
                    <a:p>
                      <a:r>
                        <a:rPr lang="en-US" sz="2800" dirty="0"/>
                        <a:t>Struck-by</a:t>
                      </a:r>
                    </a:p>
                  </a:txBody>
                  <a:tcPr/>
                </a:tc>
                <a:tc>
                  <a:txBody>
                    <a:bodyPr/>
                    <a:lstStyle/>
                    <a:p>
                      <a:pPr algn="ctr"/>
                      <a:r>
                        <a:rPr lang="en-US" sz="2800" dirty="0"/>
                        <a:t>38</a:t>
                      </a:r>
                    </a:p>
                  </a:txBody>
                  <a:tcPr/>
                </a:tc>
                <a:tc>
                  <a:txBody>
                    <a:bodyPr/>
                    <a:lstStyle/>
                    <a:p>
                      <a:pPr algn="ctr"/>
                      <a:r>
                        <a:rPr lang="en-US" sz="2800" dirty="0"/>
                        <a:t>43</a:t>
                      </a:r>
                    </a:p>
                  </a:txBody>
                  <a:tcPr/>
                </a:tc>
                <a:extLst>
                  <a:ext uri="{0D108BD9-81ED-4DB2-BD59-A6C34878D82A}">
                    <a16:rowId xmlns:a16="http://schemas.microsoft.com/office/drawing/2014/main" val="2214396049"/>
                  </a:ext>
                </a:extLst>
              </a:tr>
              <a:tr h="862013">
                <a:tc>
                  <a:txBody>
                    <a:bodyPr/>
                    <a:lstStyle/>
                    <a:p>
                      <a:r>
                        <a:rPr lang="en-US" sz="2800" dirty="0"/>
                        <a:t>Electrical Contact</a:t>
                      </a:r>
                    </a:p>
                  </a:txBody>
                  <a:tcPr/>
                </a:tc>
                <a:tc>
                  <a:txBody>
                    <a:bodyPr/>
                    <a:lstStyle/>
                    <a:p>
                      <a:pPr algn="ctr"/>
                      <a:r>
                        <a:rPr lang="en-US" sz="2800" dirty="0"/>
                        <a:t>34</a:t>
                      </a:r>
                    </a:p>
                  </a:txBody>
                  <a:tcPr/>
                </a:tc>
                <a:tc>
                  <a:txBody>
                    <a:bodyPr/>
                    <a:lstStyle/>
                    <a:p>
                      <a:pPr algn="ctr"/>
                      <a:r>
                        <a:rPr lang="en-US" sz="2800" dirty="0"/>
                        <a:t>22</a:t>
                      </a:r>
                    </a:p>
                  </a:txBody>
                  <a:tcPr/>
                </a:tc>
                <a:extLst>
                  <a:ext uri="{0D108BD9-81ED-4DB2-BD59-A6C34878D82A}">
                    <a16:rowId xmlns:a16="http://schemas.microsoft.com/office/drawing/2014/main" val="2393998688"/>
                  </a:ext>
                </a:extLst>
              </a:tr>
              <a:tr h="862013">
                <a:tc>
                  <a:txBody>
                    <a:bodyPr/>
                    <a:lstStyle/>
                    <a:p>
                      <a:r>
                        <a:rPr lang="en-US" sz="2800" dirty="0"/>
                        <a:t>Total (All types)</a:t>
                      </a:r>
                    </a:p>
                  </a:txBody>
                  <a:tcPr/>
                </a:tc>
                <a:tc>
                  <a:txBody>
                    <a:bodyPr/>
                    <a:lstStyle/>
                    <a:p>
                      <a:pPr algn="ctr"/>
                      <a:r>
                        <a:rPr lang="en-US" sz="2800" dirty="0"/>
                        <a:t>153</a:t>
                      </a:r>
                    </a:p>
                  </a:txBody>
                  <a:tcPr/>
                </a:tc>
                <a:tc>
                  <a:txBody>
                    <a:bodyPr/>
                    <a:lstStyle/>
                    <a:p>
                      <a:pPr algn="ctr"/>
                      <a:r>
                        <a:rPr lang="en-US" sz="2800" dirty="0"/>
                        <a:t>129</a:t>
                      </a:r>
                    </a:p>
                  </a:txBody>
                  <a:tcPr/>
                </a:tc>
                <a:extLst>
                  <a:ext uri="{0D108BD9-81ED-4DB2-BD59-A6C34878D82A}">
                    <a16:rowId xmlns:a16="http://schemas.microsoft.com/office/drawing/2014/main" val="4076010647"/>
                  </a:ext>
                </a:extLst>
              </a:tr>
            </a:tbl>
          </a:graphicData>
        </a:graphic>
      </p:graphicFrame>
    </p:spTree>
    <p:extLst>
      <p:ext uri="{BB962C8B-B14F-4D97-AF65-F5344CB8AC3E}">
        <p14:creationId xmlns:p14="http://schemas.microsoft.com/office/powerpoint/2010/main" val="12664983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15A1EFE-3E68-BA49-AF62-3460A7768A2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4983" y="2988622"/>
            <a:ext cx="4697353" cy="3657600"/>
          </a:xfrm>
          <a:prstGeom prst="rect">
            <a:avLst/>
          </a:prstGeom>
        </p:spPr>
      </p:pic>
      <p:sp>
        <p:nvSpPr>
          <p:cNvPr id="5" name="TextBox 4">
            <a:extLst>
              <a:ext uri="{FF2B5EF4-FFF2-40B4-BE49-F238E27FC236}">
                <a16:creationId xmlns:a16="http://schemas.microsoft.com/office/drawing/2014/main" id="{4C21547A-4CAC-E946-A3B1-B96F248F44D5}"/>
              </a:ext>
            </a:extLst>
          </p:cNvPr>
          <p:cNvSpPr txBox="1"/>
          <p:nvPr/>
        </p:nvSpPr>
        <p:spPr>
          <a:xfrm>
            <a:off x="9529356" y="5467915"/>
            <a:ext cx="2036976" cy="461665"/>
          </a:xfrm>
          <a:prstGeom prst="rect">
            <a:avLst/>
          </a:prstGeom>
          <a:noFill/>
        </p:spPr>
        <p:txBody>
          <a:bodyPr wrap="square" rtlCol="0">
            <a:spAutoFit/>
          </a:bodyPr>
          <a:lstStyle/>
          <a:p>
            <a:r>
              <a:rPr lang="en-US" sz="2400" b="1" dirty="0">
                <a:solidFill>
                  <a:schemeClr val="bg1"/>
                </a:solidFill>
              </a:rPr>
              <a:t>Chain Catcher</a:t>
            </a:r>
          </a:p>
        </p:txBody>
      </p:sp>
      <p:sp>
        <p:nvSpPr>
          <p:cNvPr id="6" name="Down Arrow 5">
            <a:extLst>
              <a:ext uri="{FF2B5EF4-FFF2-40B4-BE49-F238E27FC236}">
                <a16:creationId xmlns:a16="http://schemas.microsoft.com/office/drawing/2014/main" id="{FE847DE7-EAC9-414F-BFAD-DA404554D94B}"/>
              </a:ext>
            </a:extLst>
          </p:cNvPr>
          <p:cNvSpPr/>
          <p:nvPr/>
        </p:nvSpPr>
        <p:spPr>
          <a:xfrm rot="5400000">
            <a:off x="9074646" y="5438819"/>
            <a:ext cx="429225" cy="480194"/>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7" name="Title 1">
            <a:extLst>
              <a:ext uri="{FF2B5EF4-FFF2-40B4-BE49-F238E27FC236}">
                <a16:creationId xmlns:a16="http://schemas.microsoft.com/office/drawing/2014/main" id="{77466341-199D-164B-B9CB-B46970467CA8}"/>
              </a:ext>
            </a:extLst>
          </p:cNvPr>
          <p:cNvSpPr txBox="1">
            <a:spLocks/>
          </p:cNvSpPr>
          <p:nvPr/>
        </p:nvSpPr>
        <p:spPr>
          <a:xfrm>
            <a:off x="730337" y="265768"/>
            <a:ext cx="11136543" cy="1502071"/>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4000" dirty="0"/>
              <a:t>Chainsaw Safety Inspection: Five Essential  Safety Features</a:t>
            </a:r>
          </a:p>
        </p:txBody>
      </p:sp>
      <p:pic>
        <p:nvPicPr>
          <p:cNvPr id="10" name="Picture 9" descr="A picture containing car, dog, sitting&#10;&#10;Description automatically generated">
            <a:extLst>
              <a:ext uri="{FF2B5EF4-FFF2-40B4-BE49-F238E27FC236}">
                <a16:creationId xmlns:a16="http://schemas.microsoft.com/office/drawing/2014/main" id="{11A514AB-A92B-344F-AAC5-A7DFDDD769B0}"/>
              </a:ext>
            </a:extLst>
          </p:cNvPr>
          <p:cNvPicPr>
            <a:picLocks noChangeAspect="1"/>
          </p:cNvPicPr>
          <p:nvPr/>
        </p:nvPicPr>
        <p:blipFill>
          <a:blip r:embed="rId4"/>
          <a:stretch>
            <a:fillRect/>
          </a:stretch>
        </p:blipFill>
        <p:spPr>
          <a:xfrm>
            <a:off x="649147" y="3024797"/>
            <a:ext cx="4877683" cy="3657600"/>
          </a:xfrm>
          <a:prstGeom prst="rect">
            <a:avLst/>
          </a:prstGeom>
          <a:ln>
            <a:solidFill>
              <a:schemeClr val="tx1"/>
            </a:solidFill>
          </a:ln>
        </p:spPr>
      </p:pic>
      <p:sp>
        <p:nvSpPr>
          <p:cNvPr id="11" name="TextBox 10">
            <a:extLst>
              <a:ext uri="{FF2B5EF4-FFF2-40B4-BE49-F238E27FC236}">
                <a16:creationId xmlns:a16="http://schemas.microsoft.com/office/drawing/2014/main" id="{77E35F5F-64CF-9144-8710-E652D8F72453}"/>
              </a:ext>
            </a:extLst>
          </p:cNvPr>
          <p:cNvSpPr txBox="1"/>
          <p:nvPr/>
        </p:nvSpPr>
        <p:spPr>
          <a:xfrm>
            <a:off x="3052356" y="3893128"/>
            <a:ext cx="2036976" cy="461665"/>
          </a:xfrm>
          <a:prstGeom prst="rect">
            <a:avLst/>
          </a:prstGeom>
          <a:noFill/>
          <a:ln>
            <a:noFill/>
          </a:ln>
        </p:spPr>
        <p:txBody>
          <a:bodyPr wrap="square" rtlCol="0">
            <a:spAutoFit/>
          </a:bodyPr>
          <a:lstStyle/>
          <a:p>
            <a:r>
              <a:rPr lang="en-US" sz="2400" b="1" dirty="0">
                <a:solidFill>
                  <a:schemeClr val="bg1"/>
                </a:solidFill>
              </a:rPr>
              <a:t>Spark Arrestor</a:t>
            </a:r>
          </a:p>
        </p:txBody>
      </p:sp>
      <p:sp>
        <p:nvSpPr>
          <p:cNvPr id="12" name="Down Arrow 11">
            <a:extLst>
              <a:ext uri="{FF2B5EF4-FFF2-40B4-BE49-F238E27FC236}">
                <a16:creationId xmlns:a16="http://schemas.microsoft.com/office/drawing/2014/main" id="{F673E0E7-1538-9A4F-A710-30C7BCE773E8}"/>
              </a:ext>
            </a:extLst>
          </p:cNvPr>
          <p:cNvSpPr/>
          <p:nvPr/>
        </p:nvSpPr>
        <p:spPr>
          <a:xfrm>
            <a:off x="3342924" y="4297704"/>
            <a:ext cx="429225" cy="480194"/>
          </a:xfrm>
          <a:prstGeom prst="downArrow">
            <a:avLst>
              <a:gd name="adj1" fmla="val 32978"/>
              <a:gd name="adj2" fmla="val 50000"/>
            </a:avLst>
          </a:prstGeom>
          <a:solidFill>
            <a:schemeClr val="bg1"/>
          </a:solidFill>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Tree>
    <p:extLst>
      <p:ext uri="{BB962C8B-B14F-4D97-AF65-F5344CB8AC3E}">
        <p14:creationId xmlns:p14="http://schemas.microsoft.com/office/powerpoint/2010/main" val="4869317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321377" y="6429052"/>
            <a:ext cx="5701538" cy="369332"/>
          </a:xfrm>
          <a:prstGeom prst="rect">
            <a:avLst/>
          </a:prstGeom>
          <a:noFill/>
        </p:spPr>
        <p:txBody>
          <a:bodyPr wrap="none" rtlCol="0">
            <a:spAutoFit/>
          </a:bodyPr>
          <a:lstStyle/>
          <a:p>
            <a:r>
              <a:rPr lang="en-US" dirty="0"/>
              <a:t>Bad, bad, dangerous, ouch, just imagine if these guys  trip!</a:t>
            </a:r>
          </a:p>
        </p:txBody>
      </p:sp>
      <p:pic>
        <p:nvPicPr>
          <p:cNvPr id="6" name="Picture 5" descr="A picture containing tree, outdoor, person, skating&#10;&#10;Description automatically generated">
            <a:extLst>
              <a:ext uri="{FF2B5EF4-FFF2-40B4-BE49-F238E27FC236}">
                <a16:creationId xmlns:a16="http://schemas.microsoft.com/office/drawing/2014/main" id="{833044EE-80A7-C24A-9E1A-57654756CB22}"/>
              </a:ext>
            </a:extLst>
          </p:cNvPr>
          <p:cNvPicPr>
            <a:picLocks noChangeAspect="1"/>
          </p:cNvPicPr>
          <p:nvPr/>
        </p:nvPicPr>
        <p:blipFill>
          <a:blip r:embed="rId3"/>
          <a:stretch>
            <a:fillRect/>
          </a:stretch>
        </p:blipFill>
        <p:spPr>
          <a:xfrm rot="5400000">
            <a:off x="140057" y="1271235"/>
            <a:ext cx="4844249" cy="3633187"/>
          </a:xfrm>
          <a:prstGeom prst="rect">
            <a:avLst/>
          </a:prstGeom>
        </p:spPr>
      </p:pic>
      <p:pic>
        <p:nvPicPr>
          <p:cNvPr id="15" name="Picture 14" descr="A picture containing tree, outdoor, person, man&#10;&#10;Description automatically generated">
            <a:extLst>
              <a:ext uri="{FF2B5EF4-FFF2-40B4-BE49-F238E27FC236}">
                <a16:creationId xmlns:a16="http://schemas.microsoft.com/office/drawing/2014/main" id="{60629D43-DBE3-674C-B567-BC0A443DCB3B}"/>
              </a:ext>
            </a:extLst>
          </p:cNvPr>
          <p:cNvPicPr>
            <a:picLocks noChangeAspect="1"/>
          </p:cNvPicPr>
          <p:nvPr/>
        </p:nvPicPr>
        <p:blipFill>
          <a:blip r:embed="rId4"/>
          <a:stretch>
            <a:fillRect/>
          </a:stretch>
        </p:blipFill>
        <p:spPr>
          <a:xfrm rot="5400000">
            <a:off x="7097219" y="1271170"/>
            <a:ext cx="4844248" cy="3633186"/>
          </a:xfrm>
          <a:prstGeom prst="rect">
            <a:avLst/>
          </a:prstGeom>
        </p:spPr>
      </p:pic>
      <p:pic>
        <p:nvPicPr>
          <p:cNvPr id="3" name="Picture 2" descr="A picture containing tree, grass, outdoor, person&#10;&#10;Description automatically generated">
            <a:extLst>
              <a:ext uri="{FF2B5EF4-FFF2-40B4-BE49-F238E27FC236}">
                <a16:creationId xmlns:a16="http://schemas.microsoft.com/office/drawing/2014/main" id="{52893B29-4CAC-D74C-92F4-E8552D16BD00}"/>
              </a:ext>
            </a:extLst>
          </p:cNvPr>
          <p:cNvPicPr>
            <a:picLocks noChangeAspect="1"/>
          </p:cNvPicPr>
          <p:nvPr/>
        </p:nvPicPr>
        <p:blipFill>
          <a:blip r:embed="rId5"/>
          <a:stretch>
            <a:fillRect/>
          </a:stretch>
        </p:blipFill>
        <p:spPr>
          <a:xfrm>
            <a:off x="3679376" y="676640"/>
            <a:ext cx="4833247" cy="4833247"/>
          </a:xfrm>
          <a:prstGeom prst="rect">
            <a:avLst/>
          </a:prstGeom>
        </p:spPr>
      </p:pic>
      <p:sp>
        <p:nvSpPr>
          <p:cNvPr id="17" name="&quot;No&quot; Symbol 16"/>
          <p:cNvSpPr/>
          <p:nvPr/>
        </p:nvSpPr>
        <p:spPr>
          <a:xfrm>
            <a:off x="745588" y="273678"/>
            <a:ext cx="10700824" cy="6155374"/>
          </a:xfrm>
          <a:prstGeom prst="noSmoking">
            <a:avLst>
              <a:gd name="adj" fmla="val 6033"/>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015975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633B78-5D09-6342-A6A9-6C7E49DD436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12110"/>
          <a:stretch/>
        </p:blipFill>
        <p:spPr>
          <a:xfrm>
            <a:off x="20" y="10"/>
            <a:ext cx="12191980" cy="6857990"/>
          </a:xfrm>
          <a:prstGeom prst="rect">
            <a:avLst/>
          </a:prstGeom>
        </p:spPr>
      </p:pic>
      <p:sp>
        <p:nvSpPr>
          <p:cNvPr id="2" name="TextBox 1">
            <a:extLst>
              <a:ext uri="{FF2B5EF4-FFF2-40B4-BE49-F238E27FC236}">
                <a16:creationId xmlns:a16="http://schemas.microsoft.com/office/drawing/2014/main" id="{FAF8F947-AE49-9C41-8C91-15D47310BAC7}"/>
              </a:ext>
            </a:extLst>
          </p:cNvPr>
          <p:cNvSpPr txBox="1"/>
          <p:nvPr/>
        </p:nvSpPr>
        <p:spPr>
          <a:xfrm>
            <a:off x="568960" y="4490720"/>
            <a:ext cx="4287520" cy="923330"/>
          </a:xfrm>
          <a:prstGeom prst="rect">
            <a:avLst/>
          </a:prstGeom>
          <a:noFill/>
        </p:spPr>
        <p:txBody>
          <a:bodyPr wrap="square" rtlCol="0">
            <a:spAutoFit/>
          </a:bodyPr>
          <a:lstStyle/>
          <a:p>
            <a:r>
              <a:rPr lang="en-US" sz="5400" dirty="0">
                <a:solidFill>
                  <a:schemeClr val="bg1"/>
                </a:solidFill>
              </a:rPr>
              <a:t>Safe</a:t>
            </a:r>
            <a:r>
              <a:rPr lang="en-US" sz="4000" dirty="0">
                <a:solidFill>
                  <a:schemeClr val="bg1"/>
                </a:solidFill>
              </a:rPr>
              <a:t> </a:t>
            </a:r>
            <a:r>
              <a:rPr lang="en-US" sz="5400" dirty="0">
                <a:solidFill>
                  <a:schemeClr val="bg1"/>
                </a:solidFill>
              </a:rPr>
              <a:t>Carry</a:t>
            </a:r>
          </a:p>
        </p:txBody>
      </p:sp>
    </p:spTree>
    <p:extLst>
      <p:ext uri="{BB962C8B-B14F-4D97-AF65-F5344CB8AC3E}">
        <p14:creationId xmlns:p14="http://schemas.microsoft.com/office/powerpoint/2010/main" val="36892466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9B3D1FC-FD71-E745-A234-C7F51CFF09EB}"/>
              </a:ext>
            </a:extLst>
          </p:cNvPr>
          <p:cNvSpPr>
            <a:spLocks noGrp="1"/>
          </p:cNvSpPr>
          <p:nvPr>
            <p:ph type="title"/>
          </p:nvPr>
        </p:nvSpPr>
        <p:spPr>
          <a:xfrm>
            <a:off x="1981200" y="380207"/>
            <a:ext cx="8229600" cy="1143000"/>
          </a:xfrm>
        </p:spPr>
        <p:txBody>
          <a:bodyPr>
            <a:normAutofit fontScale="90000"/>
          </a:bodyPr>
          <a:lstStyle/>
          <a:p>
            <a:r>
              <a:rPr lang="en-US" dirty="0"/>
              <a:t>Electricity: </a:t>
            </a:r>
            <a:br>
              <a:rPr lang="en-US" dirty="0"/>
            </a:br>
            <a:r>
              <a:rPr lang="en-US" dirty="0"/>
              <a:t>Before You Cut Anything</a:t>
            </a:r>
          </a:p>
        </p:txBody>
      </p:sp>
      <p:sp>
        <p:nvSpPr>
          <p:cNvPr id="6" name="Content Placeholder 5">
            <a:extLst>
              <a:ext uri="{FF2B5EF4-FFF2-40B4-BE49-F238E27FC236}">
                <a16:creationId xmlns:a16="http://schemas.microsoft.com/office/drawing/2014/main" id="{1ED07296-08FE-0543-9E26-DD478F4081EF}"/>
              </a:ext>
            </a:extLst>
          </p:cNvPr>
          <p:cNvSpPr>
            <a:spLocks noGrp="1"/>
          </p:cNvSpPr>
          <p:nvPr>
            <p:ph idx="1"/>
          </p:nvPr>
        </p:nvSpPr>
        <p:spPr>
          <a:xfrm>
            <a:off x="609600" y="2260601"/>
            <a:ext cx="10972800" cy="4525963"/>
          </a:xfrm>
        </p:spPr>
        <p:txBody>
          <a:bodyPr/>
          <a:lstStyle/>
          <a:p>
            <a:r>
              <a:rPr lang="en-US" dirty="0"/>
              <a:t>Make a thorough inspection.</a:t>
            </a:r>
          </a:p>
          <a:p>
            <a:r>
              <a:rPr lang="en-US" dirty="0"/>
              <a:t>Line clearance shall not be performed during adverse weather conditions, such as thunderstorms, high winds, and snow and ice storm. (ANZI Z133).</a:t>
            </a:r>
          </a:p>
          <a:p>
            <a:r>
              <a:rPr lang="en-US" dirty="0"/>
              <a:t>Treat all downed lines as energized.</a:t>
            </a:r>
          </a:p>
          <a:p>
            <a:r>
              <a:rPr lang="en-US" dirty="0"/>
              <a:t>Fences, gutters, anything conductive can be “hot.”</a:t>
            </a:r>
          </a:p>
        </p:txBody>
      </p:sp>
      <p:pic>
        <p:nvPicPr>
          <p:cNvPr id="7" name="Picture 6">
            <a:extLst>
              <a:ext uri="{FF2B5EF4-FFF2-40B4-BE49-F238E27FC236}">
                <a16:creationId xmlns:a16="http://schemas.microsoft.com/office/drawing/2014/main" id="{8D8C98A1-0365-2D44-8845-9B6CE3C1E838}"/>
              </a:ext>
            </a:extLst>
          </p:cNvPr>
          <p:cNvPicPr>
            <a:picLocks noChangeAspect="1"/>
          </p:cNvPicPr>
          <p:nvPr/>
        </p:nvPicPr>
        <p:blipFill>
          <a:blip r:embed="rId3"/>
          <a:stretch>
            <a:fillRect/>
          </a:stretch>
        </p:blipFill>
        <p:spPr>
          <a:xfrm>
            <a:off x="8421757" y="-9939"/>
            <a:ext cx="2246243" cy="1955553"/>
          </a:xfrm>
          <a:prstGeom prst="rect">
            <a:avLst/>
          </a:prstGeom>
        </p:spPr>
      </p:pic>
    </p:spTree>
    <p:extLst>
      <p:ext uri="{BB962C8B-B14F-4D97-AF65-F5344CB8AC3E}">
        <p14:creationId xmlns:p14="http://schemas.microsoft.com/office/powerpoint/2010/main" val="799725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867256-0793-1B4F-B167-CF9ECDEE4230}"/>
              </a:ext>
            </a:extLst>
          </p:cNvPr>
          <p:cNvSpPr>
            <a:spLocks noGrp="1"/>
          </p:cNvSpPr>
          <p:nvPr>
            <p:ph type="ctrTitle"/>
          </p:nvPr>
        </p:nvSpPr>
        <p:spPr>
          <a:xfrm>
            <a:off x="651307" y="640081"/>
            <a:ext cx="3377183" cy="3681976"/>
          </a:xfrm>
          <a:noFill/>
        </p:spPr>
        <p:txBody>
          <a:bodyPr vert="horz" lIns="91440" tIns="45720" rIns="91440" bIns="45720" rtlCol="0">
            <a:normAutofit/>
          </a:bodyPr>
          <a:lstStyle/>
          <a:p>
            <a:pPr algn="l" defTabSz="914400">
              <a:lnSpc>
                <a:spcPct val="90000"/>
              </a:lnSpc>
            </a:pPr>
            <a:r>
              <a:rPr lang="en-US" sz="2800" b="1" kern="1200">
                <a:solidFill>
                  <a:schemeClr val="bg1"/>
                </a:solidFill>
                <a:latin typeface="+mj-lt"/>
                <a:ea typeface="+mj-ea"/>
                <a:cs typeface="+mj-cs"/>
              </a:rPr>
              <a:t>Do Not</a:t>
            </a:r>
            <a:r>
              <a:rPr lang="en-US" sz="2800" kern="1200">
                <a:solidFill>
                  <a:schemeClr val="bg1"/>
                </a:solidFill>
                <a:latin typeface="+mj-lt"/>
                <a:ea typeface="+mj-ea"/>
                <a:cs typeface="+mj-cs"/>
              </a:rPr>
              <a:t> approach or touch any downed lines, (power, communication, cable, or otherwise) until the utility company has cleared it as de-energized or dead. </a:t>
            </a:r>
            <a:endParaRPr lang="en-US" sz="2800" b="1" kern="1200">
              <a:solidFill>
                <a:schemeClr val="bg1"/>
              </a:solidFill>
              <a:latin typeface="+mj-lt"/>
              <a:ea typeface="+mj-ea"/>
              <a:cs typeface="+mj-cs"/>
            </a:endParaRPr>
          </a:p>
        </p:txBody>
      </p:sp>
      <p:pic>
        <p:nvPicPr>
          <p:cNvPr id="4" name="Picture 3">
            <a:extLst>
              <a:ext uri="{FF2B5EF4-FFF2-40B4-BE49-F238E27FC236}">
                <a16:creationId xmlns:a16="http://schemas.microsoft.com/office/drawing/2014/main" id="{BB377588-8CB2-0244-B0E2-D8973E236469}"/>
              </a:ext>
            </a:extLst>
          </p:cNvPr>
          <p:cNvPicPr>
            <a:picLocks noChangeAspect="1"/>
          </p:cNvPicPr>
          <p:nvPr/>
        </p:nvPicPr>
        <p:blipFill>
          <a:blip r:embed="rId3"/>
          <a:stretch>
            <a:fillRect/>
          </a:stretch>
        </p:blipFill>
        <p:spPr>
          <a:xfrm>
            <a:off x="5195454" y="938018"/>
            <a:ext cx="6356465" cy="4981963"/>
          </a:xfrm>
          <a:prstGeom prst="rect">
            <a:avLst/>
          </a:prstGeom>
        </p:spPr>
      </p:pic>
    </p:spTree>
    <p:extLst>
      <p:ext uri="{BB962C8B-B14F-4D97-AF65-F5344CB8AC3E}">
        <p14:creationId xmlns:p14="http://schemas.microsoft.com/office/powerpoint/2010/main" val="32977086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7CA0DAA6-33B8-4A25-810D-2F4D816FB4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54297"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265DF38-0D7B-D74A-849C-2C1DABD92874}"/>
              </a:ext>
            </a:extLst>
          </p:cNvPr>
          <p:cNvSpPr>
            <a:spLocks noGrp="1"/>
          </p:cNvSpPr>
          <p:nvPr>
            <p:ph type="title"/>
          </p:nvPr>
        </p:nvSpPr>
        <p:spPr>
          <a:xfrm>
            <a:off x="651307" y="640081"/>
            <a:ext cx="3377183" cy="3681976"/>
          </a:xfrm>
          <a:noFill/>
        </p:spPr>
        <p:txBody>
          <a:bodyPr vert="horz" lIns="91440" tIns="45720" rIns="91440" bIns="45720" rtlCol="0" anchor="b">
            <a:normAutofit/>
          </a:bodyPr>
          <a:lstStyle/>
          <a:p>
            <a:pPr algn="l" defTabSz="914400">
              <a:lnSpc>
                <a:spcPct val="90000"/>
              </a:lnSpc>
            </a:pPr>
            <a:r>
              <a:rPr lang="en-US" kern="1200">
                <a:solidFill>
                  <a:schemeClr val="bg1"/>
                </a:solidFill>
                <a:latin typeface="+mj-lt"/>
                <a:ea typeface="+mj-ea"/>
                <a:cs typeface="+mj-cs"/>
              </a:rPr>
              <a:t>Generator Feedback</a:t>
            </a:r>
          </a:p>
        </p:txBody>
      </p:sp>
      <p:pic>
        <p:nvPicPr>
          <p:cNvPr id="5" name="Content Placeholder 4">
            <a:extLst>
              <a:ext uri="{FF2B5EF4-FFF2-40B4-BE49-F238E27FC236}">
                <a16:creationId xmlns:a16="http://schemas.microsoft.com/office/drawing/2014/main" id="{AB5EDA55-4BA3-BF48-823D-9514FF68CA90}"/>
              </a:ext>
            </a:extLst>
          </p:cNvPr>
          <p:cNvPicPr>
            <a:picLocks noGrp="1" noChangeAspect="1"/>
          </p:cNvPicPr>
          <p:nvPr>
            <p:ph idx="1"/>
          </p:nvPr>
        </p:nvPicPr>
        <p:blipFill>
          <a:blip r:embed="rId3"/>
          <a:stretch>
            <a:fillRect/>
          </a:stretch>
        </p:blipFill>
        <p:spPr>
          <a:xfrm>
            <a:off x="4679798" y="366693"/>
            <a:ext cx="7830102" cy="6491307"/>
          </a:xfrm>
          <a:prstGeom prst="rect">
            <a:avLst/>
          </a:prstGeom>
        </p:spPr>
      </p:pic>
    </p:spTree>
    <p:extLst>
      <p:ext uri="{BB962C8B-B14F-4D97-AF65-F5344CB8AC3E}">
        <p14:creationId xmlns:p14="http://schemas.microsoft.com/office/powerpoint/2010/main" val="30584346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37C014-0F99-6E43-9F15-E6A10FF5F36A}"/>
              </a:ext>
            </a:extLst>
          </p:cNvPr>
          <p:cNvSpPr>
            <a:spLocks noGrp="1"/>
          </p:cNvSpPr>
          <p:nvPr>
            <p:ph type="title"/>
          </p:nvPr>
        </p:nvSpPr>
        <p:spPr>
          <a:xfrm>
            <a:off x="546351" y="433545"/>
            <a:ext cx="11139854" cy="930447"/>
          </a:xfrm>
        </p:spPr>
        <p:txBody>
          <a:bodyPr vert="horz" lIns="91440" tIns="45720" rIns="91440" bIns="45720" rtlCol="0" anchor="b">
            <a:normAutofit/>
          </a:bodyPr>
          <a:lstStyle/>
          <a:p>
            <a:pPr defTabSz="914400">
              <a:lnSpc>
                <a:spcPct val="90000"/>
              </a:lnSpc>
            </a:pPr>
            <a:r>
              <a:rPr lang="en-US" sz="5400" dirty="0">
                <a:solidFill>
                  <a:srgbClr val="FFFFFF"/>
                </a:solidFill>
              </a:rPr>
              <a:t>Tripping Hazards</a:t>
            </a:r>
          </a:p>
        </p:txBody>
      </p:sp>
      <p:cxnSp>
        <p:nvCxnSpPr>
          <p:cNvPr id="16" name="Straight Connector 15">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BCF97EB1-CD8A-C14A-A011-A8B4566BC82C}"/>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910258" y="2426818"/>
            <a:ext cx="4298534" cy="3997637"/>
          </a:xfrm>
          <a:prstGeom prst="rect">
            <a:avLst/>
          </a:prstGeom>
        </p:spPr>
      </p:pic>
      <p:cxnSp>
        <p:nvCxnSpPr>
          <p:cNvPr id="18" name="Straight Connector 17">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Content Placeholder 4">
            <a:extLst>
              <a:ext uri="{FF2B5EF4-FFF2-40B4-BE49-F238E27FC236}">
                <a16:creationId xmlns:a16="http://schemas.microsoft.com/office/drawing/2014/main" id="{B52BF9EA-B9CC-FB41-8FB5-681CD397F44F}"/>
              </a:ext>
            </a:extLst>
          </p:cNvPr>
          <p:cNvPicPr>
            <a:picLocks noGrp="1" noChangeAspect="1"/>
          </p:cNvPicPr>
          <p:nvPr>
            <p:ph idx="1"/>
          </p:nvPr>
        </p:nvPicPr>
        <p:blipFill rotWithShape="1">
          <a:blip r:embed="rId4" cstate="screen">
            <a:extLst>
              <a:ext uri="{28A0092B-C50C-407E-A947-70E740481C1C}">
                <a14:useLocalDpi xmlns:a14="http://schemas.microsoft.com/office/drawing/2010/main"/>
              </a:ext>
            </a:extLst>
          </a:blip>
          <a:stretch/>
        </p:blipFill>
        <p:spPr>
          <a:xfrm>
            <a:off x="7023764" y="2426818"/>
            <a:ext cx="4298534" cy="3997637"/>
          </a:xfrm>
          <a:prstGeom prst="rect">
            <a:avLst/>
          </a:prstGeom>
        </p:spPr>
      </p:pic>
      <p:sp>
        <p:nvSpPr>
          <p:cNvPr id="8" name="TextBox 7">
            <a:extLst>
              <a:ext uri="{FF2B5EF4-FFF2-40B4-BE49-F238E27FC236}">
                <a16:creationId xmlns:a16="http://schemas.microsoft.com/office/drawing/2014/main" id="{246BB990-9CA8-BB40-9C98-B50C3A522027}"/>
              </a:ext>
            </a:extLst>
          </p:cNvPr>
          <p:cNvSpPr txBox="1"/>
          <p:nvPr/>
        </p:nvSpPr>
        <p:spPr>
          <a:xfrm>
            <a:off x="1115739" y="6008215"/>
            <a:ext cx="3483013" cy="246221"/>
          </a:xfrm>
          <a:prstGeom prst="rect">
            <a:avLst/>
          </a:prstGeom>
          <a:noFill/>
        </p:spPr>
        <p:txBody>
          <a:bodyPr wrap="square" rtlCol="0">
            <a:spAutoFit/>
          </a:bodyPr>
          <a:lstStyle/>
          <a:p>
            <a:pPr>
              <a:spcAft>
                <a:spcPts val="600"/>
              </a:spcAft>
            </a:pPr>
            <a:r>
              <a:rPr lang="en-US" sz="1000" dirty="0">
                <a:solidFill>
                  <a:schemeClr val="bg1"/>
                </a:solidFill>
              </a:rPr>
              <a:t>Joseph O’Brien, USDA Forest Service, </a:t>
            </a:r>
            <a:r>
              <a:rPr lang="en-US" sz="1000" dirty="0" err="1">
                <a:solidFill>
                  <a:schemeClr val="bg1"/>
                </a:solidFill>
              </a:rPr>
              <a:t>Bugwood.org</a:t>
            </a:r>
            <a:endParaRPr lang="en-US" sz="1000" dirty="0">
              <a:solidFill>
                <a:schemeClr val="bg1"/>
              </a:solidFill>
            </a:endParaRPr>
          </a:p>
        </p:txBody>
      </p:sp>
      <p:sp>
        <p:nvSpPr>
          <p:cNvPr id="9" name="TextBox 8">
            <a:extLst>
              <a:ext uri="{FF2B5EF4-FFF2-40B4-BE49-F238E27FC236}">
                <a16:creationId xmlns:a16="http://schemas.microsoft.com/office/drawing/2014/main" id="{05E6BC81-1F48-B547-9CBF-8D8B45937271}"/>
              </a:ext>
            </a:extLst>
          </p:cNvPr>
          <p:cNvSpPr txBox="1"/>
          <p:nvPr/>
        </p:nvSpPr>
        <p:spPr>
          <a:xfrm>
            <a:off x="7603530" y="6072830"/>
            <a:ext cx="3139001" cy="246221"/>
          </a:xfrm>
          <a:prstGeom prst="rect">
            <a:avLst/>
          </a:prstGeom>
          <a:noFill/>
        </p:spPr>
        <p:txBody>
          <a:bodyPr wrap="none" rtlCol="0">
            <a:spAutoFit/>
          </a:bodyPr>
          <a:lstStyle/>
          <a:p>
            <a:pPr>
              <a:spcAft>
                <a:spcPts val="600"/>
              </a:spcAft>
            </a:pPr>
            <a:r>
              <a:rPr lang="en-US" sz="1000" dirty="0">
                <a:solidFill>
                  <a:schemeClr val="bg1"/>
                </a:solidFill>
              </a:rPr>
              <a:t>Mary Ann </a:t>
            </a:r>
            <a:r>
              <a:rPr lang="en-US" sz="1000" dirty="0" err="1">
                <a:solidFill>
                  <a:schemeClr val="bg1"/>
                </a:solidFill>
              </a:rPr>
              <a:t>Hansend</a:t>
            </a:r>
            <a:r>
              <a:rPr lang="en-US" sz="1000" dirty="0">
                <a:solidFill>
                  <a:schemeClr val="bg1"/>
                </a:solidFill>
              </a:rPr>
              <a:t>, VPI &amp; State University, </a:t>
            </a:r>
            <a:r>
              <a:rPr lang="en-US" sz="1000" dirty="0" err="1">
                <a:solidFill>
                  <a:schemeClr val="bg1"/>
                </a:solidFill>
              </a:rPr>
              <a:t>Bugwood.org</a:t>
            </a:r>
            <a:endParaRPr lang="en-US" sz="1000" dirty="0">
              <a:solidFill>
                <a:schemeClr val="bg1"/>
              </a:solidFill>
            </a:endParaRPr>
          </a:p>
        </p:txBody>
      </p:sp>
    </p:spTree>
    <p:extLst>
      <p:ext uri="{BB962C8B-B14F-4D97-AF65-F5344CB8AC3E}">
        <p14:creationId xmlns:p14="http://schemas.microsoft.com/office/powerpoint/2010/main" val="42533643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9AE2756-0FC4-4155-83E7-58AAAB63E75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065689"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247AB924-1B87-43FC-B7C7-B112D5C51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78068" y="4633546"/>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34D6632-EFA4-4543-91FD-E773F1B5DD45}"/>
              </a:ext>
            </a:extLst>
          </p:cNvPr>
          <p:cNvSpPr>
            <a:spLocks noGrp="1"/>
          </p:cNvSpPr>
          <p:nvPr>
            <p:ph type="title"/>
          </p:nvPr>
        </p:nvSpPr>
        <p:spPr>
          <a:xfrm>
            <a:off x="527538" y="4756638"/>
            <a:ext cx="11139854" cy="930447"/>
          </a:xfrm>
        </p:spPr>
        <p:txBody>
          <a:bodyPr vert="horz" lIns="91440" tIns="45720" rIns="91440" bIns="45720" rtlCol="0" anchor="b">
            <a:normAutofit/>
          </a:bodyPr>
          <a:lstStyle/>
          <a:p>
            <a:pPr defTabSz="914400">
              <a:lnSpc>
                <a:spcPct val="90000"/>
              </a:lnSpc>
            </a:pPr>
            <a:r>
              <a:rPr lang="en-US" sz="5400" dirty="0">
                <a:solidFill>
                  <a:srgbClr val="FFFFFF"/>
                </a:solidFill>
              </a:rPr>
              <a:t>Safe Start</a:t>
            </a:r>
          </a:p>
        </p:txBody>
      </p:sp>
      <p:pic>
        <p:nvPicPr>
          <p:cNvPr id="4" name="Picture 3">
            <a:extLst>
              <a:ext uri="{FF2B5EF4-FFF2-40B4-BE49-F238E27FC236}">
                <a16:creationId xmlns:a16="http://schemas.microsoft.com/office/drawing/2014/main" id="{A874A623-8312-EC40-A749-AC8670BDD6DE}"/>
              </a:ext>
            </a:extLst>
          </p:cNvPr>
          <p:cNvPicPr>
            <a:picLocks noChangeAspect="1"/>
          </p:cNvPicPr>
          <p:nvPr/>
        </p:nvPicPr>
        <p:blipFill rotWithShape="1">
          <a:blip r:embed="rId3" cstate="screen">
            <a:extLst>
              <a:ext uri="{28A0092B-C50C-407E-A947-70E740481C1C}">
                <a14:useLocalDpi xmlns:a14="http://schemas.microsoft.com/office/drawing/2010/main"/>
              </a:ext>
            </a:extLst>
          </a:blip>
          <a:stretch/>
        </p:blipFill>
        <p:spPr>
          <a:xfrm>
            <a:off x="8799088" y="316033"/>
            <a:ext cx="2868304" cy="3997637"/>
          </a:xfrm>
          <a:prstGeom prst="rect">
            <a:avLst/>
          </a:prstGeom>
        </p:spPr>
      </p:pic>
      <p:pic>
        <p:nvPicPr>
          <p:cNvPr id="8" name="Picture 7">
            <a:extLst>
              <a:ext uri="{FF2B5EF4-FFF2-40B4-BE49-F238E27FC236}">
                <a16:creationId xmlns:a16="http://schemas.microsoft.com/office/drawing/2014/main" id="{E64CF8C8-2A8E-8740-A3DB-DA7F9609B3C4}"/>
              </a:ext>
            </a:extLst>
          </p:cNvPr>
          <p:cNvPicPr>
            <a:picLocks noChangeAspect="1"/>
          </p:cNvPicPr>
          <p:nvPr/>
        </p:nvPicPr>
        <p:blipFill rotWithShape="1">
          <a:blip r:embed="rId4" cstate="screen">
            <a:extLst>
              <a:ext uri="{28A0092B-C50C-407E-A947-70E740481C1C}">
                <a14:useLocalDpi xmlns:a14="http://schemas.microsoft.com/office/drawing/2010/main"/>
              </a:ext>
            </a:extLst>
          </a:blip>
          <a:stretch/>
        </p:blipFill>
        <p:spPr>
          <a:xfrm>
            <a:off x="775648" y="298937"/>
            <a:ext cx="2868304" cy="3997637"/>
          </a:xfrm>
          <a:prstGeom prst="rect">
            <a:avLst/>
          </a:prstGeom>
        </p:spPr>
      </p:pic>
      <p:cxnSp>
        <p:nvCxnSpPr>
          <p:cNvPr id="18" name="Straight Connector 17">
            <a:extLst>
              <a:ext uri="{FF2B5EF4-FFF2-40B4-BE49-F238E27FC236}">
                <a16:creationId xmlns:a16="http://schemas.microsoft.com/office/drawing/2014/main" id="{818DC98F-4057-4645-B948-F604F39A9C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53400" y="477749"/>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0505F46B-E316-6B45-8622-625691671179}"/>
              </a:ext>
            </a:extLst>
          </p:cNvPr>
          <p:cNvPicPr>
            <a:picLocks noChangeAspect="1"/>
          </p:cNvPicPr>
          <p:nvPr/>
        </p:nvPicPr>
        <p:blipFill rotWithShape="1">
          <a:blip r:embed="rId5" cstate="screen">
            <a:extLst>
              <a:ext uri="{28A0092B-C50C-407E-A947-70E740481C1C}">
                <a14:useLocalDpi xmlns:a14="http://schemas.microsoft.com/office/drawing/2010/main"/>
              </a:ext>
            </a:extLst>
          </a:blip>
          <a:stretch/>
        </p:blipFill>
        <p:spPr>
          <a:xfrm>
            <a:off x="4677910" y="307730"/>
            <a:ext cx="2868304" cy="3997637"/>
          </a:xfrm>
          <a:prstGeom prst="rect">
            <a:avLst/>
          </a:prstGeom>
        </p:spPr>
      </p:pic>
      <p:cxnSp>
        <p:nvCxnSpPr>
          <p:cNvPr id="20" name="Straight Connector 19">
            <a:extLst>
              <a:ext uri="{FF2B5EF4-FFF2-40B4-BE49-F238E27FC236}">
                <a16:creationId xmlns:a16="http://schemas.microsoft.com/office/drawing/2014/main" id="{DAD2B705-4A9B-408D-AA80-4F41045E09D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09800" y="5738691"/>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9974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13"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4"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15"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16"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7"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8"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F0A55C03-2809-6141-BCB6-46C55E2283EC}"/>
              </a:ext>
            </a:extLst>
          </p:cNvPr>
          <p:cNvSpPr>
            <a:spLocks noGrp="1"/>
          </p:cNvSpPr>
          <p:nvPr>
            <p:ph type="title"/>
          </p:nvPr>
        </p:nvSpPr>
        <p:spPr>
          <a:xfrm>
            <a:off x="535020" y="685800"/>
            <a:ext cx="2780271" cy="5105400"/>
          </a:xfrm>
        </p:spPr>
        <p:txBody>
          <a:bodyPr>
            <a:normAutofit/>
          </a:bodyPr>
          <a:lstStyle/>
          <a:p>
            <a:r>
              <a:rPr lang="en-US" sz="4000">
                <a:solidFill>
                  <a:srgbClr val="FFFFFF"/>
                </a:solidFill>
              </a:rPr>
              <a:t>Final Comments:</a:t>
            </a:r>
          </a:p>
        </p:txBody>
      </p:sp>
      <p:graphicFrame>
        <p:nvGraphicFramePr>
          <p:cNvPr id="5" name="Content Placeholder 2">
            <a:extLst>
              <a:ext uri="{FF2B5EF4-FFF2-40B4-BE49-F238E27FC236}">
                <a16:creationId xmlns:a16="http://schemas.microsoft.com/office/drawing/2014/main" id="{97BCE6F7-D944-4B2E-981F-D8EF8267E69B}"/>
              </a:ext>
            </a:extLst>
          </p:cNvPr>
          <p:cNvGraphicFramePr>
            <a:graphicFrameLocks noGrp="1"/>
          </p:cNvGraphicFramePr>
          <p:nvPr>
            <p:ph idx="1"/>
            <p:extLst>
              <p:ext uri="{D42A27DB-BD31-4B8C-83A1-F6EECF244321}">
                <p14:modId xmlns:p14="http://schemas.microsoft.com/office/powerpoint/2010/main" val="1746446638"/>
              </p:ext>
            </p:extLst>
          </p:nvPr>
        </p:nvGraphicFramePr>
        <p:xfrm>
          <a:off x="5010150" y="685800"/>
          <a:ext cx="6492875"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756987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65D06D-263C-BF46-933A-3515D90595C5}"/>
              </a:ext>
            </a:extLst>
          </p:cNvPr>
          <p:cNvSpPr>
            <a:spLocks noGrp="1"/>
          </p:cNvSpPr>
          <p:nvPr>
            <p:ph type="title"/>
          </p:nvPr>
        </p:nvSpPr>
        <p:spPr>
          <a:xfrm>
            <a:off x="546351" y="433545"/>
            <a:ext cx="11139854" cy="930447"/>
          </a:xfrm>
        </p:spPr>
        <p:txBody>
          <a:bodyPr vert="horz" lIns="91440" tIns="45720" rIns="91440" bIns="45720" rtlCol="0" anchor="b">
            <a:normAutofit/>
          </a:bodyPr>
          <a:lstStyle/>
          <a:p>
            <a:pPr defTabSz="914400">
              <a:lnSpc>
                <a:spcPct val="90000"/>
              </a:lnSpc>
            </a:pPr>
            <a:r>
              <a:rPr lang="en-US" sz="5400">
                <a:solidFill>
                  <a:srgbClr val="FFFFFF"/>
                </a:solidFill>
              </a:rPr>
              <a:t>Questions?</a:t>
            </a:r>
          </a:p>
        </p:txBody>
      </p:sp>
      <p:cxnSp>
        <p:nvCxnSpPr>
          <p:cNvPr id="12" name="Straight Connector 11">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1F82A28-B711-D242-90BF-E081E773700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1567" y="3157136"/>
            <a:ext cx="5455917" cy="2537001"/>
          </a:xfrm>
          <a:prstGeom prst="rect">
            <a:avLst/>
          </a:prstGeom>
        </p:spPr>
      </p:pic>
      <p:cxnSp>
        <p:nvCxnSpPr>
          <p:cNvPr id="14" name="Straight Connector 13">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5" name="Picture 4" descr="A close up of a logo&#10;&#10;Description automatically generated">
            <a:extLst>
              <a:ext uri="{FF2B5EF4-FFF2-40B4-BE49-F238E27FC236}">
                <a16:creationId xmlns:a16="http://schemas.microsoft.com/office/drawing/2014/main" id="{28F44D77-11B5-4543-B475-2BF587DC6510}"/>
              </a:ext>
            </a:extLst>
          </p:cNvPr>
          <p:cNvPicPr>
            <a:picLocks noChangeAspect="1"/>
          </p:cNvPicPr>
          <p:nvPr/>
        </p:nvPicPr>
        <p:blipFill>
          <a:blip r:embed="rId4"/>
          <a:stretch>
            <a:fillRect/>
          </a:stretch>
        </p:blipFill>
        <p:spPr>
          <a:xfrm>
            <a:off x="6445073" y="3766532"/>
            <a:ext cx="5455917" cy="1318208"/>
          </a:xfrm>
          <a:prstGeom prst="rect">
            <a:avLst/>
          </a:prstGeom>
        </p:spPr>
      </p:pic>
    </p:spTree>
    <p:extLst>
      <p:ext uri="{BB962C8B-B14F-4D97-AF65-F5344CB8AC3E}">
        <p14:creationId xmlns:p14="http://schemas.microsoft.com/office/powerpoint/2010/main" val="39129694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E4505C23-674B-4195-81D6-0C127FEAE3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67908"/>
            <a:ext cx="9161029" cy="1490093"/>
          </a:xfrm>
          <a:custGeom>
            <a:avLst/>
            <a:gdLst>
              <a:gd name="connsiteX0" fmla="*/ 0 w 9161029"/>
              <a:gd name="connsiteY0" fmla="*/ 0 h 1490093"/>
              <a:gd name="connsiteX1" fmla="*/ 2046494 w 9161029"/>
              <a:gd name="connsiteY1" fmla="*/ 0 h 1490093"/>
              <a:gd name="connsiteX2" fmla="*/ 2496613 w 9161029"/>
              <a:gd name="connsiteY2" fmla="*/ 0 h 1490093"/>
              <a:gd name="connsiteX3" fmla="*/ 3235839 w 9161029"/>
              <a:gd name="connsiteY3" fmla="*/ 0 h 1490093"/>
              <a:gd name="connsiteX4" fmla="*/ 9161029 w 9161029"/>
              <a:gd name="connsiteY4" fmla="*/ 0 h 1490093"/>
              <a:gd name="connsiteX5" fmla="*/ 8470921 w 9161029"/>
              <a:gd name="connsiteY5" fmla="*/ 1490093 h 1490093"/>
              <a:gd name="connsiteX6" fmla="*/ 0 w 9161029"/>
              <a:gd name="connsiteY6" fmla="*/ 1490093 h 14900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61029" h="1490093">
                <a:moveTo>
                  <a:pt x="0" y="0"/>
                </a:moveTo>
                <a:lnTo>
                  <a:pt x="2046494" y="0"/>
                </a:lnTo>
                <a:lnTo>
                  <a:pt x="2496613" y="0"/>
                </a:lnTo>
                <a:lnTo>
                  <a:pt x="3235839" y="0"/>
                </a:lnTo>
                <a:lnTo>
                  <a:pt x="9161029" y="0"/>
                </a:lnTo>
                <a:lnTo>
                  <a:pt x="8470921" y="1490093"/>
                </a:lnTo>
                <a:lnTo>
                  <a:pt x="0" y="1490093"/>
                </a:lnTo>
                <a:close/>
              </a:path>
            </a:pathLst>
          </a:custGeom>
          <a:solidFill>
            <a:schemeClr val="tx1">
              <a:lumMod val="50000"/>
              <a:lumOff val="5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E91ACF-7BD1-E847-A04D-5DB5F2CEB965}"/>
              </a:ext>
            </a:extLst>
          </p:cNvPr>
          <p:cNvSpPr>
            <a:spLocks noGrp="1"/>
          </p:cNvSpPr>
          <p:nvPr>
            <p:ph type="title"/>
          </p:nvPr>
        </p:nvSpPr>
        <p:spPr>
          <a:xfrm>
            <a:off x="838200" y="5529884"/>
            <a:ext cx="7719381" cy="1096331"/>
          </a:xfrm>
        </p:spPr>
        <p:txBody>
          <a:bodyPr>
            <a:normAutofit/>
          </a:bodyPr>
          <a:lstStyle/>
          <a:p>
            <a:r>
              <a:rPr lang="en-US" dirty="0"/>
              <a:t>The Basics of Safety</a:t>
            </a:r>
          </a:p>
        </p:txBody>
      </p:sp>
      <p:sp>
        <p:nvSpPr>
          <p:cNvPr id="12" name="Freeform: Shape 11">
            <a:extLst>
              <a:ext uri="{FF2B5EF4-FFF2-40B4-BE49-F238E27FC236}">
                <a16:creationId xmlns:a16="http://schemas.microsoft.com/office/drawing/2014/main" id="{65C9B8F0-FF66-4C15-BD05-E86B87331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63037" y="5367908"/>
            <a:ext cx="3428963" cy="1490093"/>
          </a:xfrm>
          <a:custGeom>
            <a:avLst/>
            <a:gdLst>
              <a:gd name="connsiteX0" fmla="*/ 690108 w 3428963"/>
              <a:gd name="connsiteY0" fmla="*/ 0 h 1490093"/>
              <a:gd name="connsiteX1" fmla="*/ 3428963 w 3428963"/>
              <a:gd name="connsiteY1" fmla="*/ 0 h 1490093"/>
              <a:gd name="connsiteX2" fmla="*/ 3428963 w 3428963"/>
              <a:gd name="connsiteY2" fmla="*/ 1490093 h 1490093"/>
              <a:gd name="connsiteX3" fmla="*/ 0 w 3428963"/>
              <a:gd name="connsiteY3" fmla="*/ 1490093 h 1490093"/>
            </a:gdLst>
            <a:ahLst/>
            <a:cxnLst>
              <a:cxn ang="0">
                <a:pos x="connsiteX0" y="connsiteY0"/>
              </a:cxn>
              <a:cxn ang="0">
                <a:pos x="connsiteX1" y="connsiteY1"/>
              </a:cxn>
              <a:cxn ang="0">
                <a:pos x="connsiteX2" y="connsiteY2"/>
              </a:cxn>
              <a:cxn ang="0">
                <a:pos x="connsiteX3" y="connsiteY3"/>
              </a:cxn>
            </a:cxnLst>
            <a:rect l="l" t="t" r="r" b="b"/>
            <a:pathLst>
              <a:path w="3428963" h="1490093">
                <a:moveTo>
                  <a:pt x="690108" y="0"/>
                </a:moveTo>
                <a:lnTo>
                  <a:pt x="3428963" y="0"/>
                </a:lnTo>
                <a:lnTo>
                  <a:pt x="3428963" y="1490093"/>
                </a:lnTo>
                <a:lnTo>
                  <a:pt x="0" y="1490093"/>
                </a:lnTo>
                <a:close/>
              </a:path>
            </a:pathLst>
          </a:cu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5" name="Content Placeholder 2">
            <a:extLst>
              <a:ext uri="{FF2B5EF4-FFF2-40B4-BE49-F238E27FC236}">
                <a16:creationId xmlns:a16="http://schemas.microsoft.com/office/drawing/2014/main" id="{52B4B429-BC29-4146-A9C9-6C847FD4DE18}"/>
              </a:ext>
            </a:extLst>
          </p:cNvPr>
          <p:cNvGraphicFramePr>
            <a:graphicFrameLocks noGrp="1"/>
          </p:cNvGraphicFramePr>
          <p:nvPr>
            <p:ph idx="1"/>
            <p:extLst>
              <p:ext uri="{D42A27DB-BD31-4B8C-83A1-F6EECF244321}">
                <p14:modId xmlns:p14="http://schemas.microsoft.com/office/powerpoint/2010/main" val="2063373225"/>
              </p:ext>
            </p:extLst>
          </p:nvPr>
        </p:nvGraphicFramePr>
        <p:xfrm>
          <a:off x="838200" y="643467"/>
          <a:ext cx="10515600" cy="40809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535858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lumMod val="75000"/>
              <a:lumOff val="25000"/>
              <a:alpha val="17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p:cNvSpPr>
            <a:spLocks noGrp="1"/>
          </p:cNvSpPr>
          <p:nvPr>
            <p:ph type="title"/>
          </p:nvPr>
        </p:nvSpPr>
        <p:spPr>
          <a:xfrm>
            <a:off x="838200" y="963877"/>
            <a:ext cx="3494362" cy="2813541"/>
          </a:xfrm>
        </p:spPr>
        <p:txBody>
          <a:bodyPr anchor="b">
            <a:normAutofit/>
          </a:bodyPr>
          <a:lstStyle/>
          <a:p>
            <a:pPr algn="r">
              <a:lnSpc>
                <a:spcPct val="90000"/>
              </a:lnSpc>
            </a:pPr>
            <a:r>
              <a:rPr lang="en-US" sz="3700" b="1" i="1" u="sng">
                <a:solidFill>
                  <a:schemeClr val="accent1"/>
                </a:solidFill>
              </a:rPr>
              <a:t>P</a:t>
            </a:r>
            <a:r>
              <a:rPr lang="en-US" sz="3700">
                <a:solidFill>
                  <a:schemeClr val="accent1"/>
                </a:solidFill>
              </a:rPr>
              <a:t>ersonal  </a:t>
            </a:r>
            <a:r>
              <a:rPr lang="en-US" sz="3700" b="1" i="1" u="sng">
                <a:solidFill>
                  <a:schemeClr val="accent1"/>
                </a:solidFill>
              </a:rPr>
              <a:t>P</a:t>
            </a:r>
            <a:r>
              <a:rPr lang="en-US" sz="3700">
                <a:solidFill>
                  <a:schemeClr val="accent1"/>
                </a:solidFill>
              </a:rPr>
              <a:t>rotective </a:t>
            </a:r>
            <a:r>
              <a:rPr lang="en-US" sz="3700" b="1" i="1" u="sng">
                <a:solidFill>
                  <a:schemeClr val="accent1"/>
                </a:solidFill>
              </a:rPr>
              <a:t>E</a:t>
            </a:r>
            <a:r>
              <a:rPr lang="en-US" sz="3700">
                <a:solidFill>
                  <a:schemeClr val="accent1"/>
                </a:solidFill>
              </a:rPr>
              <a:t>quipment </a:t>
            </a:r>
            <a:r>
              <a:rPr lang="mr-IN" sz="3700">
                <a:solidFill>
                  <a:schemeClr val="accent1"/>
                </a:solidFill>
              </a:rPr>
              <a:t>–</a:t>
            </a:r>
            <a:r>
              <a:rPr lang="en-US" sz="3700">
                <a:solidFill>
                  <a:schemeClr val="accent1"/>
                </a:solidFill>
              </a:rPr>
              <a:t> PPE</a:t>
            </a:r>
            <a:br>
              <a:rPr lang="en-US" sz="3700">
                <a:solidFill>
                  <a:schemeClr val="accent1"/>
                </a:solidFill>
              </a:rPr>
            </a:br>
            <a:r>
              <a:rPr lang="en-US" sz="3700">
                <a:solidFill>
                  <a:schemeClr val="accent1"/>
                </a:solidFill>
              </a:rPr>
              <a:t>Why people resist wearing it:</a:t>
            </a:r>
          </a:p>
        </p:txBody>
      </p:sp>
      <p:sp>
        <p:nvSpPr>
          <p:cNvPr id="4" name="TextBox 3"/>
          <p:cNvSpPr txBox="1"/>
          <p:nvPr/>
        </p:nvSpPr>
        <p:spPr>
          <a:xfrm>
            <a:off x="829781" y="3903542"/>
            <a:ext cx="3494362" cy="1563939"/>
          </a:xfrm>
          <a:prstGeom prst="rect">
            <a:avLst/>
          </a:prstGeom>
          <a:noFill/>
        </p:spPr>
        <p:txBody>
          <a:bodyPr wrap="square" rtlCol="0" anchor="t">
            <a:normAutofit/>
          </a:bodyPr>
          <a:lstStyle/>
          <a:p>
            <a:pPr algn="r">
              <a:spcAft>
                <a:spcPts val="600"/>
              </a:spcAft>
            </a:pPr>
            <a:r>
              <a:rPr lang="en-US" sz="2000"/>
              <a:t>OSHA 2006</a:t>
            </a:r>
          </a:p>
        </p:txBody>
      </p:sp>
      <p:cxnSp>
        <p:nvCxnSpPr>
          <p:cNvPr id="11" name="Straight Connector 10">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7"/>
            <a:ext cx="6377769" cy="4930246"/>
          </a:xfrm>
        </p:spPr>
        <p:txBody>
          <a:bodyPr anchor="ctr">
            <a:normAutofit/>
          </a:bodyPr>
          <a:lstStyle/>
          <a:p>
            <a:r>
              <a:rPr lang="en-US" sz="3600" dirty="0"/>
              <a:t>Uncomfortable </a:t>
            </a:r>
          </a:p>
          <a:p>
            <a:r>
              <a:rPr lang="en-US" sz="3600" dirty="0"/>
              <a:t>Not necessary for the task</a:t>
            </a:r>
          </a:p>
          <a:p>
            <a:r>
              <a:rPr lang="en-US" sz="3600" dirty="0"/>
              <a:t>Not near work site</a:t>
            </a:r>
          </a:p>
          <a:p>
            <a:r>
              <a:rPr lang="en-US" sz="3600" dirty="0"/>
              <a:t>Too hot</a:t>
            </a:r>
          </a:p>
          <a:p>
            <a:r>
              <a:rPr lang="en-US" sz="3600" dirty="0"/>
              <a:t>Unattractive looking</a:t>
            </a:r>
          </a:p>
        </p:txBody>
      </p:sp>
    </p:spTree>
    <p:extLst>
      <p:ext uri="{BB962C8B-B14F-4D97-AF65-F5344CB8AC3E}">
        <p14:creationId xmlns:p14="http://schemas.microsoft.com/office/powerpoint/2010/main" val="4657856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a:r>
              <a:rPr lang="en-US">
                <a:solidFill>
                  <a:schemeClr val="accent1"/>
                </a:solidFill>
              </a:rPr>
              <a:t>OSHA Required PPE</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7"/>
            <a:ext cx="6377769" cy="4930246"/>
          </a:xfrm>
        </p:spPr>
        <p:txBody>
          <a:bodyPr anchor="ctr">
            <a:noAutofit/>
          </a:bodyPr>
          <a:lstStyle/>
          <a:p>
            <a:r>
              <a:rPr lang="en-US" sz="3600" dirty="0"/>
              <a:t>Hard Hat (ANSI Z89.1)</a:t>
            </a:r>
          </a:p>
          <a:p>
            <a:r>
              <a:rPr lang="en-US" sz="3600" dirty="0"/>
              <a:t>Safety Glasses (ANSI Z87.1)</a:t>
            </a:r>
          </a:p>
          <a:p>
            <a:r>
              <a:rPr lang="en-US" sz="3600" dirty="0"/>
              <a:t>Ear plugs or Muffs</a:t>
            </a:r>
          </a:p>
          <a:p>
            <a:r>
              <a:rPr lang="en-US" sz="3600" dirty="0"/>
              <a:t>Chainsaw Chaps/Pants</a:t>
            </a:r>
          </a:p>
          <a:p>
            <a:r>
              <a:rPr lang="en-US" sz="3600" dirty="0"/>
              <a:t>Appropriate Foot Wear</a:t>
            </a:r>
          </a:p>
          <a:p>
            <a:r>
              <a:rPr lang="en-US" sz="3600" dirty="0"/>
              <a:t>Recommended: Glove and Chainsaw Protective Boots</a:t>
            </a:r>
          </a:p>
        </p:txBody>
      </p:sp>
    </p:spTree>
    <p:extLst>
      <p:ext uri="{BB962C8B-B14F-4D97-AF65-F5344CB8AC3E}">
        <p14:creationId xmlns:p14="http://schemas.microsoft.com/office/powerpoint/2010/main" val="11487520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88869" y="1087764"/>
            <a:ext cx="8229600" cy="4824087"/>
          </a:xfrm>
        </p:spPr>
        <p:txBody>
          <a:bodyPr>
            <a:normAutofit lnSpcReduction="10000"/>
          </a:bodyPr>
          <a:lstStyle/>
          <a:p>
            <a:r>
              <a:rPr lang="en-US" dirty="0"/>
              <a:t>When should you wear it?</a:t>
            </a:r>
          </a:p>
          <a:p>
            <a:r>
              <a:rPr lang="en-US" dirty="0"/>
              <a:t>How do you know if it is safe? </a:t>
            </a:r>
          </a:p>
          <a:p>
            <a:r>
              <a:rPr lang="en-US" dirty="0"/>
              <a:t>Can I wear a cap, scarf or liner in cold weather under the helmet?</a:t>
            </a:r>
          </a:p>
          <a:p>
            <a:r>
              <a:rPr lang="en-US" dirty="0"/>
              <a:t>Can you put decals or spray paint the hard hat?</a:t>
            </a:r>
          </a:p>
          <a:p>
            <a:r>
              <a:rPr lang="en-US" dirty="0"/>
              <a:t>How long can you use a hard hat?</a:t>
            </a:r>
          </a:p>
          <a:p>
            <a:r>
              <a:rPr lang="en-US" dirty="0"/>
              <a:t>If a big branch falls on me, I’m going to die anyway, why bother with a hard hat?</a:t>
            </a:r>
          </a:p>
        </p:txBody>
      </p:sp>
      <p:sp>
        <p:nvSpPr>
          <p:cNvPr id="6" name="TextBox 5"/>
          <p:cNvSpPr txBox="1"/>
          <p:nvPr/>
        </p:nvSpPr>
        <p:spPr>
          <a:xfrm>
            <a:off x="7439025" y="1628567"/>
            <a:ext cx="1770036" cy="523220"/>
          </a:xfrm>
          <a:prstGeom prst="rect">
            <a:avLst/>
          </a:prstGeom>
          <a:noFill/>
        </p:spPr>
        <p:txBody>
          <a:bodyPr wrap="none" rtlCol="0">
            <a:spAutoFit/>
          </a:bodyPr>
          <a:lstStyle/>
          <a:p>
            <a:r>
              <a:rPr lang="en-US" sz="2800" dirty="0"/>
              <a:t>ANSI Z89.1</a:t>
            </a:r>
          </a:p>
        </p:txBody>
      </p:sp>
      <p:sp>
        <p:nvSpPr>
          <p:cNvPr id="2" name="Title 1"/>
          <p:cNvSpPr>
            <a:spLocks noGrp="1"/>
          </p:cNvSpPr>
          <p:nvPr>
            <p:ph type="title"/>
          </p:nvPr>
        </p:nvSpPr>
        <p:spPr>
          <a:xfrm>
            <a:off x="1981200" y="288926"/>
            <a:ext cx="8229600" cy="1143000"/>
          </a:xfrm>
        </p:spPr>
        <p:txBody>
          <a:bodyPr/>
          <a:lstStyle/>
          <a:p>
            <a:r>
              <a:rPr lang="en-US" dirty="0"/>
              <a:t>Hard Hat /Helmet</a:t>
            </a:r>
          </a:p>
        </p:txBody>
      </p:sp>
      <p:pic>
        <p:nvPicPr>
          <p:cNvPr id="8" name="Picture 7" descr="A picture containing indoor&#10;&#10;Description automatically generated">
            <a:extLst>
              <a:ext uri="{FF2B5EF4-FFF2-40B4-BE49-F238E27FC236}">
                <a16:creationId xmlns:a16="http://schemas.microsoft.com/office/drawing/2014/main" id="{41FBAB3C-4234-1540-94DB-6ACCCAF4B471}"/>
              </a:ext>
            </a:extLst>
          </p:cNvPr>
          <p:cNvPicPr>
            <a:picLocks noChangeAspect="1"/>
          </p:cNvPicPr>
          <p:nvPr/>
        </p:nvPicPr>
        <p:blipFill rotWithShape="1">
          <a:blip r:embed="rId3"/>
          <a:srcRect l="44444" t="17222" r="26389" b="45759"/>
          <a:stretch/>
        </p:blipFill>
        <p:spPr>
          <a:xfrm>
            <a:off x="9465007" y="4203699"/>
            <a:ext cx="2411054" cy="2295103"/>
          </a:xfrm>
          <a:prstGeom prst="rect">
            <a:avLst/>
          </a:prstGeom>
        </p:spPr>
      </p:pic>
      <p:pic>
        <p:nvPicPr>
          <p:cNvPr id="10" name="Picture 9" descr="A picture containing sitting, red, table, black&#10;&#10;Description automatically generated">
            <a:extLst>
              <a:ext uri="{FF2B5EF4-FFF2-40B4-BE49-F238E27FC236}">
                <a16:creationId xmlns:a16="http://schemas.microsoft.com/office/drawing/2014/main" id="{9CDFC4B9-9949-104D-9DC8-1E92C95DCBC8}"/>
              </a:ext>
            </a:extLst>
          </p:cNvPr>
          <p:cNvPicPr>
            <a:picLocks noChangeAspect="1"/>
          </p:cNvPicPr>
          <p:nvPr/>
        </p:nvPicPr>
        <p:blipFill rotWithShape="1">
          <a:blip r:embed="rId4"/>
          <a:srcRect l="28148" t="28739" r="36852" b="40853"/>
          <a:stretch/>
        </p:blipFill>
        <p:spPr>
          <a:xfrm rot="5400000">
            <a:off x="-227754" y="4308053"/>
            <a:ext cx="2400300" cy="1562100"/>
          </a:xfrm>
          <a:prstGeom prst="rect">
            <a:avLst/>
          </a:prstGeom>
        </p:spPr>
      </p:pic>
    </p:spTree>
    <p:extLst>
      <p:ext uri="{BB962C8B-B14F-4D97-AF65-F5344CB8AC3E}">
        <p14:creationId xmlns:p14="http://schemas.microsoft.com/office/powerpoint/2010/main" val="3178216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This is why you need a hard hat!</a:t>
            </a:r>
          </a:p>
        </p:txBody>
      </p:sp>
      <p:pic>
        <p:nvPicPr>
          <p:cNvPr id="3" name="Demonstration of the Importance of Wearing a Hard Hat">
            <a:hlinkClick r:id="" action="ppaction://media"/>
            <a:extLst>
              <a:ext uri="{FF2B5EF4-FFF2-40B4-BE49-F238E27FC236}">
                <a16:creationId xmlns:a16="http://schemas.microsoft.com/office/drawing/2014/main" id="{70AE4DC4-EC3B-034E-A8DD-B261F8162DC5}"/>
              </a:ext>
            </a:extLst>
          </p:cNvPr>
          <p:cNvPicPr>
            <a:picLocks noRot="1" noChangeAspect="1"/>
          </p:cNvPicPr>
          <p:nvPr>
            <a:videoFile r:link="rId1"/>
          </p:nvPr>
        </p:nvPicPr>
        <p:blipFill>
          <a:blip r:embed="rId4"/>
          <a:stretch>
            <a:fillRect/>
          </a:stretch>
        </p:blipFill>
        <p:spPr>
          <a:xfrm>
            <a:off x="1676400" y="1218856"/>
            <a:ext cx="8925339" cy="5176772"/>
          </a:xfrm>
          <a:prstGeom prst="rect">
            <a:avLst/>
          </a:prstGeom>
        </p:spPr>
      </p:pic>
    </p:spTree>
    <p:extLst>
      <p:ext uri="{BB962C8B-B14F-4D97-AF65-F5344CB8AC3E}">
        <p14:creationId xmlns:p14="http://schemas.microsoft.com/office/powerpoint/2010/main" val="393241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Eye Protection</a:t>
            </a:r>
          </a:p>
        </p:txBody>
      </p:sp>
      <p:pic>
        <p:nvPicPr>
          <p:cNvPr id="6" name="Eye Safety - Safety Eyewear - Eye Injury Prevention">
            <a:hlinkClick r:id="" action="ppaction://media"/>
            <a:extLst>
              <a:ext uri="{FF2B5EF4-FFF2-40B4-BE49-F238E27FC236}">
                <a16:creationId xmlns:a16="http://schemas.microsoft.com/office/drawing/2014/main" id="{96FCB4B6-D62F-5C42-84D5-D25D8648B0B6}"/>
              </a:ext>
            </a:extLst>
          </p:cNvPr>
          <p:cNvPicPr>
            <a:picLocks noGrp="1" noRot="1" noChangeAspect="1"/>
          </p:cNvPicPr>
          <p:nvPr>
            <p:ph idx="1"/>
            <a:videoFile r:link="rId1"/>
          </p:nvPr>
        </p:nvPicPr>
        <p:blipFill>
          <a:blip r:embed="rId4"/>
          <a:stretch>
            <a:fillRect/>
          </a:stretch>
        </p:blipFill>
        <p:spPr>
          <a:xfrm>
            <a:off x="1567543" y="1315131"/>
            <a:ext cx="9605173" cy="5402910"/>
          </a:xfrm>
          <a:prstGeom prst="rect">
            <a:avLst/>
          </a:prstGeom>
        </p:spPr>
      </p:pic>
    </p:spTree>
    <p:extLst>
      <p:ext uri="{BB962C8B-B14F-4D97-AF65-F5344CB8AC3E}">
        <p14:creationId xmlns:p14="http://schemas.microsoft.com/office/powerpoint/2010/main" val="402553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252</TotalTime>
  <Words>4823</Words>
  <Application>Microsoft Macintosh PowerPoint</Application>
  <PresentationFormat>Widescreen</PresentationFormat>
  <Paragraphs>470</Paragraphs>
  <Slides>39</Slides>
  <Notes>39</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Office Theme</vt:lpstr>
      <vt:lpstr>Chainsaw Safety and Tree Cleanup </vt:lpstr>
      <vt:lpstr>Sister Margaret Ann</vt:lpstr>
      <vt:lpstr>Tree Care Industry Association  (statistics change, trends don’t) </vt:lpstr>
      <vt:lpstr>The Basics of Safety</vt:lpstr>
      <vt:lpstr>Personal  Protective Equipment – PPE Why people resist wearing it:</vt:lpstr>
      <vt:lpstr>OSHA Required PPE</vt:lpstr>
      <vt:lpstr>Hard Hat /Helmet</vt:lpstr>
      <vt:lpstr>This is why you need a hard hat!</vt:lpstr>
      <vt:lpstr>Eye Protection</vt:lpstr>
      <vt:lpstr>You never know what is inside a tree!</vt:lpstr>
      <vt:lpstr>Meet Stuckie</vt:lpstr>
      <vt:lpstr>Eye Protection (ANSI Z87.1)</vt:lpstr>
      <vt:lpstr>Lack of hearing protection leads to:</vt:lpstr>
      <vt:lpstr>PowerPoint Presentation</vt:lpstr>
      <vt:lpstr>Noise Reduction Rating  NRR</vt:lpstr>
      <vt:lpstr>PowerPoint Presentation</vt:lpstr>
      <vt:lpstr>PowerPoint Presentation</vt:lpstr>
      <vt:lpstr>Chaps or Saw Pants</vt:lpstr>
      <vt:lpstr>Don’t Try This At Home!</vt:lpstr>
      <vt:lpstr>Gloves and Boots</vt:lpstr>
      <vt:lpstr>If near traffic or hunters</vt:lpstr>
      <vt:lpstr>Watch Out For Bites and Stings</vt:lpstr>
      <vt:lpstr>PowerPoint Presentation</vt:lpstr>
      <vt:lpstr>PowerPoint Presentation</vt:lpstr>
      <vt:lpstr>PowerPoint Presentation</vt:lpstr>
      <vt:lpstr>PowerPoint Presentation</vt:lpstr>
      <vt:lpstr>PowerPoint Presentation</vt:lpstr>
      <vt:lpstr>PowerPoint Presentation</vt:lpstr>
      <vt:lpstr>Chainsaw Safety Inspection: Five Essential  Safety Features</vt:lpstr>
      <vt:lpstr>PowerPoint Presentation</vt:lpstr>
      <vt:lpstr>PowerPoint Presentation</vt:lpstr>
      <vt:lpstr>PowerPoint Presentation</vt:lpstr>
      <vt:lpstr>Electricity:  Before You Cut Anything</vt:lpstr>
      <vt:lpstr>Do Not approach or touch any downed lines, (power, communication, cable, or otherwise) until the utility company has cleared it as de-energized or dead. </vt:lpstr>
      <vt:lpstr>Generator Feedback</vt:lpstr>
      <vt:lpstr>Tripping Hazards</vt:lpstr>
      <vt:lpstr>Safe Start</vt:lpstr>
      <vt:lpstr>Final Comments:</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Storm Damage Tree Cleanup and Chainsaw Safety </dc:title>
  <dc:creator>Ellen M. Bauske</dc:creator>
  <cp:lastModifiedBy>Ellen M. Bauske</cp:lastModifiedBy>
  <cp:revision>17</cp:revision>
  <dcterms:created xsi:type="dcterms:W3CDTF">2020-04-02T20:34:38Z</dcterms:created>
  <dcterms:modified xsi:type="dcterms:W3CDTF">2020-05-04T19:24:56Z</dcterms:modified>
</cp:coreProperties>
</file>